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72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5" r:id="rId6"/>
    <p:sldId id="258" r:id="rId7"/>
    <p:sldId id="262" r:id="rId8"/>
    <p:sldId id="263" r:id="rId9"/>
    <p:sldId id="266" r:id="rId10"/>
    <p:sldId id="268" r:id="rId11"/>
    <p:sldId id="267" r:id="rId12"/>
    <p:sldId id="269" r:id="rId13"/>
    <p:sldId id="270" r:id="rId14"/>
    <p:sldId id="260" r:id="rId15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45B1"/>
    <a:srgbClr val="6C49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8" autoAdjust="0"/>
  </p:normalViewPr>
  <p:slideViewPr>
    <p:cSldViewPr snapToGrid="0">
      <p:cViewPr varScale="1">
        <p:scale>
          <a:sx n="80" d="100"/>
          <a:sy n="80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13D8C6B1-37E7-4B31-BA4E-EE7C607C855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9E00DAE-A519-441B-B303-7FB3F51BC2E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2D0BA-DB5F-4AA6-AD46-9F001552A8A7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5101AD5-4FD4-4E73-ADF3-AC84A0C0EAF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99E648-90AC-4DC9-AD16-0D29492C587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F7D78-1B31-4429-8EBA-B96959E8A3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1526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33A40-CB7C-4082-8730-747021FE674D}" type="datetimeFigureOut">
              <a:rPr lang="cs-CZ" noProof="0" smtClean="0"/>
              <a:t>21.09.2022</a:t>
            </a:fld>
            <a:endParaRPr lang="cs-CZ" noProof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/>
              <a:t>Upravte styly předlohy textu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B96DB-7961-4665-BC0B-0E94575174E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1543994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1B96DB-7961-4665-BC0B-0E94575174E2}" type="slidenum">
              <a:rPr lang="cs-CZ" noProof="0" smtClean="0"/>
              <a:t>1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129848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1B96DB-7961-4665-BC0B-0E94575174E2}" type="slidenum">
              <a:rPr lang="cs-CZ" noProof="0" smtClean="0"/>
              <a:t>3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83311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1B96DB-7961-4665-BC0B-0E94575174E2}" type="slidenum">
              <a:rPr lang="cs-CZ" noProof="0" smtClean="0"/>
              <a:t>11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201901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pPr rtl="0"/>
            <a:r>
              <a:rPr lang="cs-CZ" noProof="0" dirty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4" name="Zástupné datum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A836E70-7516-4839-81CC-87CC809BFB78}" type="datetime1">
              <a:rPr lang="cs-CZ" noProof="0" smtClean="0"/>
              <a:t>21.09.2022</a:t>
            </a:fld>
            <a:endParaRPr lang="cs-CZ" noProof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0301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é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BC9D27-29E3-4145-AEC3-6A1BBC73C53C}" type="datetime1">
              <a:rPr lang="cs-CZ" noProof="0" smtClean="0"/>
              <a:t>21.09.2022</a:t>
            </a:fld>
            <a:endParaRPr lang="cs-CZ" noProof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45470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839201" y="675726"/>
            <a:ext cx="2004164" cy="5183073"/>
          </a:xfrm>
        </p:spPr>
        <p:txBody>
          <a:bodyPr vert="eaVert"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774923" y="675726"/>
            <a:ext cx="7896279" cy="5183073"/>
          </a:xfrm>
        </p:spPr>
        <p:txBody>
          <a:bodyPr vert="eaVert" rtlCol="0" anchor="t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é datum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D7485FE-4100-47DD-994A-5DC0DAD289A3}" type="datetime1">
              <a:rPr lang="cs-CZ" noProof="0" smtClean="0"/>
              <a:t>21.09.2022</a:t>
            </a:fld>
            <a:endParaRPr lang="cs-CZ" noProof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29152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 hasCustomPrompt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é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214F38-330F-40CF-BCA5-43547EEA33D1}" type="datetime1">
              <a:rPr lang="cs-CZ" noProof="0" smtClean="0"/>
              <a:t>21.09.2022</a:t>
            </a:fld>
            <a:endParaRPr lang="cs-CZ" noProof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73998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é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E065244C-71AD-408B-BCB5-2FAAD042DDDC}" type="datetime1">
              <a:rPr lang="cs-CZ" noProof="0" smtClean="0"/>
              <a:t>21.09.2022</a:t>
            </a:fld>
            <a:endParaRPr lang="cs-CZ" noProof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909290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sz="half" idx="1" hasCustomPrompt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é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97E0A5-7EC0-4BB0-AE69-FC284F372C4D}" type="datetime1">
              <a:rPr lang="cs-CZ" noProof="0" smtClean="0"/>
              <a:t>21.09.2022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68716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887219" y="2250892"/>
            <a:ext cx="5087075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523735" y="2250892"/>
            <a:ext cx="5087073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6" name="Zástupný obsah 5"/>
          <p:cNvSpPr>
            <a:spLocks noGrp="1"/>
          </p:cNvSpPr>
          <p:nvPr>
            <p:ph sz="quarter" idx="4" hasCustomPrompt="1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7" name="Zástupné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6269A56-CBCB-4B2E-BF7A-A2DC83C7A8AB}" type="datetime1">
              <a:rPr lang="cs-CZ" noProof="0" smtClean="0"/>
              <a:t>21.09.2022</a:t>
            </a:fld>
            <a:endParaRPr lang="cs-CZ" noProof="0"/>
          </a:p>
        </p:txBody>
      </p:sp>
      <p:sp>
        <p:nvSpPr>
          <p:cNvPr id="8" name="Zástupné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42857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é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96923FB-83BE-4E2D-A9B4-9E4B1E32CF8F}" type="datetime1">
              <a:rPr lang="cs-CZ" noProof="0" smtClean="0"/>
              <a:t>21.09.2022</a:t>
            </a:fld>
            <a:endParaRPr lang="cs-CZ" noProof="0"/>
          </a:p>
        </p:txBody>
      </p:sp>
      <p:sp>
        <p:nvSpPr>
          <p:cNvPr id="4" name="Zástupné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  <p:sp>
        <p:nvSpPr>
          <p:cNvPr id="7" name="Obdélník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Nadpis 1"/>
          <p:cNvSpPr>
            <a:spLocks noGrp="1"/>
          </p:cNvSpPr>
          <p:nvPr>
            <p:ph type="title" hasCustomPrompt="1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1164318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CDD295B-3E17-4483-9767-3D88675A695D}" type="datetime1">
              <a:rPr lang="cs-CZ" noProof="0" smtClean="0"/>
              <a:t>21.09.2022</a:t>
            </a:fld>
            <a:endParaRPr lang="cs-CZ" noProof="0"/>
          </a:p>
        </p:txBody>
      </p:sp>
      <p:sp>
        <p:nvSpPr>
          <p:cNvPr id="3" name="Zástupné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41269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 hasCustomPrompt="1"/>
          </p:nvPr>
        </p:nvSpPr>
        <p:spPr>
          <a:xfrm>
            <a:off x="447816" y="601200"/>
            <a:ext cx="11292840" cy="4204800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é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99F4B2A-0105-4880-A599-9E4EDB551F19}" type="datetime1">
              <a:rPr lang="cs-CZ" noProof="0" smtClean="0"/>
              <a:t>21.09.2022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923296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é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221D9D-0AE4-45B7-BA9D-6827D7098E2C}" type="datetime1">
              <a:rPr lang="cs-CZ" noProof="0" smtClean="0"/>
              <a:t>21.09.2022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28080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é datum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DE9D56F0-9F81-4645-9679-9494BAAB5F25}" type="datetime1">
              <a:rPr lang="cs-CZ" noProof="0" smtClean="0"/>
              <a:t>21.09.2022</a:t>
            </a:fld>
            <a:endParaRPr lang="cs-CZ" noProof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  <p:sp>
        <p:nvSpPr>
          <p:cNvPr id="9" name="Obdélník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Obdélník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Obdélník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85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Obdélník 14">
            <a:extLst>
              <a:ext uri="{FF2B5EF4-FFF2-40B4-BE49-F238E27FC236}">
                <a16:creationId xmlns:a16="http://schemas.microsoft.com/office/drawing/2014/main" id="{493D4EDA-58E0-40CC-B3CA-14CDEB349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/>
          </a:p>
        </p:txBody>
      </p:sp>
      <p:pic>
        <p:nvPicPr>
          <p:cNvPr id="7" name="Obrázek 6" descr="Digitální spoje">
            <a:extLst>
              <a:ext uri="{FF2B5EF4-FFF2-40B4-BE49-F238E27FC236}">
                <a16:creationId xmlns:a16="http://schemas.microsoft.com/office/drawing/2014/main" id="{3840F91C-EDD0-4D4E-A4AB-E6C77856C8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265" t="9091" r="3502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17" name="Skupina 16">
            <a:extLst>
              <a:ext uri="{FF2B5EF4-FFF2-40B4-BE49-F238E27FC236}">
                <a16:creationId xmlns:a16="http://schemas.microsoft.com/office/drawing/2014/main" id="{AA9EB0BC-A85E-4C26-B355-5DFCEF6CC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8" name="Obdélník 17">
              <a:extLst>
                <a:ext uri="{FF2B5EF4-FFF2-40B4-BE49-F238E27FC236}">
                  <a16:creationId xmlns:a16="http://schemas.microsoft.com/office/drawing/2014/main" id="{3643E56B-BD42-413D-B17D-7958270F5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bdélník 18">
              <a:extLst>
                <a:ext uri="{FF2B5EF4-FFF2-40B4-BE49-F238E27FC236}">
                  <a16:creationId xmlns:a16="http://schemas.microsoft.com/office/drawing/2014/main" id="{96C04F74-9467-4FA5-95DC-8D481A297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bdélník 19">
              <a:extLst>
                <a:ext uri="{FF2B5EF4-FFF2-40B4-BE49-F238E27FC236}">
                  <a16:creationId xmlns:a16="http://schemas.microsoft.com/office/drawing/2014/main" id="{D73DE1C3-5C37-42E9-A3F0-256F19383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Obdélník 21">
            <a:extLst>
              <a:ext uri="{FF2B5EF4-FFF2-40B4-BE49-F238E27FC236}">
                <a16:creationId xmlns:a16="http://schemas.microsoft.com/office/drawing/2014/main" id="{4A2E7EC3-E07C-46CE-9B25-41865A506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2C5318-1A1E-49D0-B2E2-A4B0FA9E8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4572000"/>
            <a:ext cx="10993549" cy="895244"/>
          </a:xfrm>
        </p:spPr>
        <p:txBody>
          <a:bodyPr rtlCol="0">
            <a:noAutofit/>
          </a:bodyPr>
          <a:lstStyle/>
          <a:p>
            <a:pPr rtl="0"/>
            <a:r>
              <a:rPr lang="cs-CZ" sz="6000" dirty="0">
                <a:solidFill>
                  <a:schemeClr val="bg1"/>
                </a:solidFill>
              </a:rPr>
              <a:t>umělá inteligence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8B6CF59-4E5B-494D-A2F7-97ADD01E6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5467246"/>
            <a:ext cx="10993546" cy="484822"/>
          </a:xfrm>
        </p:spPr>
        <p:txBody>
          <a:bodyPr rtlCol="0">
            <a:normAutofit/>
          </a:bodyPr>
          <a:lstStyle/>
          <a:p>
            <a:pPr rtl="0"/>
            <a:r>
              <a:rPr lang="cs-CZ" dirty="0">
                <a:solidFill>
                  <a:srgbClr val="7CEBFF"/>
                </a:solidFill>
              </a:rPr>
              <a:t>jako technologická výzva autorskému právu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1F51C070-02AC-ABFD-89E9-8D907344014E}"/>
              </a:ext>
            </a:extLst>
          </p:cNvPr>
          <p:cNvSpPr txBox="1">
            <a:spLocks/>
          </p:cNvSpPr>
          <p:nvPr/>
        </p:nvSpPr>
        <p:spPr>
          <a:xfrm>
            <a:off x="8884241" y="663521"/>
            <a:ext cx="2152481" cy="484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cap="none" dirty="0">
                <a:solidFill>
                  <a:srgbClr val="7CEBFF"/>
                </a:solidFill>
              </a:rPr>
              <a:t>JUDr. Jan Zibner, Ph.D.</a:t>
            </a:r>
          </a:p>
        </p:txBody>
      </p:sp>
    </p:spTree>
    <p:extLst>
      <p:ext uri="{BB962C8B-B14F-4D97-AF65-F5344CB8AC3E}">
        <p14:creationId xmlns:p14="http://schemas.microsoft.com/office/powerpoint/2010/main" val="1487700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51775-6F27-201F-F2B6-F720C7891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6000" dirty="0"/>
              <a:t>závěry</a:t>
            </a:r>
            <a:endParaRPr lang="en-GB" sz="6000" dirty="0"/>
          </a:p>
        </p:txBody>
      </p:sp>
      <p:sp>
        <p:nvSpPr>
          <p:cNvPr id="11" name="Zástupný symbol pro číslo snímku 7">
            <a:extLst>
              <a:ext uri="{FF2B5EF4-FFF2-40B4-BE49-F238E27FC236}">
                <a16:creationId xmlns:a16="http://schemas.microsoft.com/office/drawing/2014/main" id="{75DCB544-9A33-AEB2-2CF8-4604657A124B}"/>
              </a:ext>
            </a:extLst>
          </p:cNvPr>
          <p:cNvSpPr txBox="1">
            <a:spLocks/>
          </p:cNvSpPr>
          <p:nvPr/>
        </p:nvSpPr>
        <p:spPr>
          <a:xfrm>
            <a:off x="11558755" y="6429718"/>
            <a:ext cx="54487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 rtl="0">
              <a:defRPr lang="cs-cz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dirty="0"/>
              <a:t>9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FF06FDA-0346-3C4C-2274-B1C99E2DC4B4}"/>
              </a:ext>
            </a:extLst>
          </p:cNvPr>
          <p:cNvSpPr txBox="1">
            <a:spLocks/>
          </p:cNvSpPr>
          <p:nvPr/>
        </p:nvSpPr>
        <p:spPr>
          <a:xfrm>
            <a:off x="600244" y="1996282"/>
            <a:ext cx="10621938" cy="46705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skepse a vystřízlivění</a:t>
            </a:r>
          </a:p>
          <a:p>
            <a:r>
              <a:rPr lang="cs-CZ" dirty="0"/>
              <a:t>definiční vágnost a limity aplikace poznatků</a:t>
            </a:r>
          </a:p>
          <a:p>
            <a:r>
              <a:rPr lang="cs-CZ" dirty="0"/>
              <a:t>software nadaný tvůrčími možnostmi</a:t>
            </a:r>
          </a:p>
          <a:p>
            <a:pPr lvl="1"/>
            <a:r>
              <a:rPr lang="cs-CZ" dirty="0"/>
              <a:t>výsledky tvůrčí činnosti</a:t>
            </a:r>
          </a:p>
          <a:p>
            <a:r>
              <a:rPr lang="cs-CZ" dirty="0"/>
              <a:t>evidentní potenciál autorskoprávní ochrany</a:t>
            </a:r>
          </a:p>
          <a:p>
            <a:r>
              <a:rPr lang="cs-CZ" dirty="0"/>
              <a:t>rozptýlení autorství</a:t>
            </a:r>
          </a:p>
          <a:p>
            <a:r>
              <a:rPr lang="cs-CZ" i="1" dirty="0" err="1"/>
              <a:t>best</a:t>
            </a:r>
            <a:r>
              <a:rPr lang="cs-CZ" i="1" dirty="0"/>
              <a:t> </a:t>
            </a:r>
            <a:r>
              <a:rPr lang="cs-CZ" i="1" dirty="0" err="1"/>
              <a:t>practice</a:t>
            </a:r>
            <a:r>
              <a:rPr lang="cs-CZ" i="1" dirty="0"/>
              <a:t> </a:t>
            </a:r>
            <a:r>
              <a:rPr lang="cs-CZ" dirty="0"/>
              <a:t>vlivem prudkého technologického vývoje</a:t>
            </a:r>
          </a:p>
          <a:p>
            <a:endParaRPr lang="cs-CZ" dirty="0"/>
          </a:p>
          <a:p>
            <a:r>
              <a:rPr lang="cs-CZ" dirty="0"/>
              <a:t>technologická výzva autorskému právu</a:t>
            </a:r>
          </a:p>
          <a:p>
            <a:r>
              <a:rPr lang="cs-CZ" dirty="0"/>
              <a:t>TURING: </a:t>
            </a:r>
            <a:r>
              <a:rPr lang="cs-CZ" i="1" dirty="0"/>
              <a:t>„</a:t>
            </a:r>
            <a:r>
              <a:rPr lang="en-US" i="1" dirty="0"/>
              <a:t>We can only see a short distance ahead, but we can see plenty there that needs to be</a:t>
            </a:r>
            <a:r>
              <a:rPr lang="cs-CZ" i="1" dirty="0"/>
              <a:t> </a:t>
            </a:r>
            <a:r>
              <a:rPr lang="en-US" i="1" dirty="0"/>
              <a:t>done.</a:t>
            </a:r>
            <a:r>
              <a:rPr lang="cs-CZ" i="1" dirty="0"/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425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Obdélník 9">
            <a:extLst>
              <a:ext uri="{FF2B5EF4-FFF2-40B4-BE49-F238E27FC236}">
                <a16:creationId xmlns:a16="http://schemas.microsoft.com/office/drawing/2014/main" id="{379F11E2-8BA5-4C5C-AE7C-361E5EA011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/>
          </a:p>
        </p:txBody>
      </p:sp>
      <p:pic>
        <p:nvPicPr>
          <p:cNvPr id="5" name="Obrázek 4" descr="Digitální čísla">
            <a:extLst>
              <a:ext uri="{FF2B5EF4-FFF2-40B4-BE49-F238E27FC236}">
                <a16:creationId xmlns:a16="http://schemas.microsoft.com/office/drawing/2014/main" id="{A21EA617-6D48-425F-97A8-7FEC82C8F40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189" r="9642" b="1"/>
          <a:stretch/>
        </p:blipFill>
        <p:spPr>
          <a:xfrm>
            <a:off x="446534" y="723899"/>
            <a:ext cx="7498616" cy="5676901"/>
          </a:xfrm>
          <a:prstGeom prst="rect">
            <a:avLst/>
          </a:prstGeom>
        </p:spPr>
      </p:pic>
      <p:sp>
        <p:nvSpPr>
          <p:cNvPr id="12" name="Obdélník 11">
            <a:extLst>
              <a:ext uri="{FF2B5EF4-FFF2-40B4-BE49-F238E27FC236}">
                <a16:creationId xmlns:a16="http://schemas.microsoft.com/office/drawing/2014/main" id="{7C00E1DA-EC7C-40FC-95E3-11FDCD2E4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F87E73C-2B1A-4602-BFBE-CFE1E55D9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20712" y="1371601"/>
            <a:ext cx="3546190" cy="1746762"/>
          </a:xfrm>
        </p:spPr>
        <p:txBody>
          <a:bodyPr rtlCol="0">
            <a:normAutofit/>
          </a:bodyPr>
          <a:lstStyle/>
          <a:p>
            <a:pPr algn="ctr" rtl="0"/>
            <a:r>
              <a:rPr lang="cs-CZ" sz="3200" dirty="0">
                <a:solidFill>
                  <a:srgbClr val="FFFFFF"/>
                </a:solidFill>
              </a:rPr>
              <a:t>Děkuji</a:t>
            </a:r>
            <a:br>
              <a:rPr lang="cs-CZ" sz="3200" dirty="0">
                <a:solidFill>
                  <a:srgbClr val="FFFFFF"/>
                </a:solidFill>
              </a:rPr>
            </a:br>
            <a:r>
              <a:rPr lang="cs-CZ" sz="3200" dirty="0">
                <a:solidFill>
                  <a:srgbClr val="FFFFFF"/>
                </a:solidFill>
              </a:rPr>
              <a:t>za pozornost!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CB511D-EA45-4336-847C-125266714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96274" y="3505095"/>
            <a:ext cx="3209925" cy="2629006"/>
          </a:xfrm>
        </p:spPr>
        <p:txBody>
          <a:bodyPr rtlCol="0">
            <a:normAutofit/>
          </a:bodyPr>
          <a:lstStyle/>
          <a:p>
            <a:pPr algn="ctr" rtl="0"/>
            <a:r>
              <a:rPr lang="cs-CZ" cap="none" dirty="0">
                <a:solidFill>
                  <a:schemeClr val="bg2"/>
                </a:solidFill>
              </a:rPr>
              <a:t>jan.zibner@artiffine.com</a:t>
            </a:r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9A421166-2996-41A7-B094-AE5316F34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5" name="Obdélník 14">
              <a:extLst>
                <a:ext uri="{FF2B5EF4-FFF2-40B4-BE49-F238E27FC236}">
                  <a16:creationId xmlns:a16="http://schemas.microsoft.com/office/drawing/2014/main" id="{FDBB1B92-A3EB-43E4-8FAB-D20E8ED14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bdélník 15">
              <a:extLst>
                <a:ext uri="{FF2B5EF4-FFF2-40B4-BE49-F238E27FC236}">
                  <a16:creationId xmlns:a16="http://schemas.microsoft.com/office/drawing/2014/main" id="{3F3972F4-FE7E-48EA-AAD8-9BE5750A6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bdélník 16">
              <a:extLst>
                <a:ext uri="{FF2B5EF4-FFF2-40B4-BE49-F238E27FC236}">
                  <a16:creationId xmlns:a16="http://schemas.microsoft.com/office/drawing/2014/main" id="{221614E5-870B-4D5E-A43B-8FF7E53234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350134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51775-6F27-201F-F2B6-F720C7891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6000" dirty="0"/>
              <a:t>JAN ZIBNER</a:t>
            </a:r>
            <a:endParaRPr lang="en-GB" sz="6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1AB895-BD33-12F3-312E-09D9BAAD8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2" y="2228003"/>
            <a:ext cx="6260470" cy="437282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dirty="0"/>
              <a:t>Teoreticky:</a:t>
            </a:r>
          </a:p>
          <a:p>
            <a:r>
              <a:rPr lang="cs-CZ" b="1" dirty="0"/>
              <a:t>Ph.D.</a:t>
            </a:r>
            <a:br>
              <a:rPr lang="cs-CZ" dirty="0"/>
            </a:br>
            <a:r>
              <a:rPr lang="cs-CZ" dirty="0"/>
              <a:t>Umělá inteligence jako technologická výzva autorskému právu</a:t>
            </a:r>
          </a:p>
          <a:p>
            <a:r>
              <a:rPr lang="cs-CZ" b="1" dirty="0"/>
              <a:t>JUDr.</a:t>
            </a:r>
            <a:br>
              <a:rPr lang="cs-CZ" dirty="0"/>
            </a:br>
            <a:r>
              <a:rPr lang="cs-CZ" dirty="0"/>
              <a:t>Tvůrčí činnost autora v kontextu technologického vývoje</a:t>
            </a:r>
          </a:p>
          <a:p>
            <a:r>
              <a:rPr lang="cs-CZ" b="1" dirty="0"/>
              <a:t>Mgr.</a:t>
            </a:r>
            <a:br>
              <a:rPr lang="cs-CZ" dirty="0"/>
            </a:br>
            <a:r>
              <a:rPr lang="cs-CZ" dirty="0"/>
              <a:t>Jedinečnost jako pojmový znak autorského díla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POLČÁK, Radim et al. </a:t>
            </a:r>
            <a:r>
              <a:rPr lang="cs-CZ" i="1" dirty="0"/>
              <a:t>Autorský zákon: Praktický komentář s judikaturou</a:t>
            </a:r>
            <a:r>
              <a:rPr lang="cs-CZ" dirty="0"/>
              <a:t>. Praha: Nakladatelství Leges. 2020, 864 s.</a:t>
            </a:r>
          </a:p>
          <a:p>
            <a:pPr marL="0" indent="0">
              <a:buNone/>
            </a:pPr>
            <a:r>
              <a:rPr lang="en-US" dirty="0"/>
              <a:t>ZIBNER, Jan. </a:t>
            </a:r>
            <a:r>
              <a:rPr lang="en-US" i="1" dirty="0"/>
              <a:t>AI: A Creative Player in the Game of Copyright</a:t>
            </a:r>
            <a:r>
              <a:rPr lang="en-US" dirty="0"/>
              <a:t>. Oxford University (IPDG), 2019.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9E8C901-1D07-05D3-C072-0935761D9F72}"/>
              </a:ext>
            </a:extLst>
          </p:cNvPr>
          <p:cNvSpPr/>
          <p:nvPr/>
        </p:nvSpPr>
        <p:spPr>
          <a:xfrm>
            <a:off x="7105650" y="2738016"/>
            <a:ext cx="2238375" cy="170582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GNO CZ</a:t>
            </a:r>
          </a:p>
          <a:p>
            <a:pPr algn="ctr"/>
            <a:r>
              <a:rPr lang="cs-CZ" sz="1600" dirty="0"/>
              <a:t>(start-upy / insolvence)</a:t>
            </a:r>
            <a:endParaRPr lang="en-GB" sz="1600" dirty="0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3112B4DC-4337-F150-8338-71BD36B5AA30}"/>
              </a:ext>
            </a:extLst>
          </p:cNvPr>
          <p:cNvSpPr txBox="1">
            <a:spLocks/>
          </p:cNvSpPr>
          <p:nvPr/>
        </p:nvSpPr>
        <p:spPr>
          <a:xfrm>
            <a:off x="6991518" y="2228003"/>
            <a:ext cx="5422390" cy="36330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cs-CZ" dirty="0"/>
              <a:t>Prakticky:</a:t>
            </a:r>
            <a:endParaRPr lang="en-GB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DEB8332F-5B8C-391C-6116-BD6F14474D08}"/>
              </a:ext>
            </a:extLst>
          </p:cNvPr>
          <p:cNvSpPr/>
          <p:nvPr/>
        </p:nvSpPr>
        <p:spPr>
          <a:xfrm>
            <a:off x="7105649" y="4596390"/>
            <a:ext cx="2238375" cy="17058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2peek</a:t>
            </a:r>
          </a:p>
          <a:p>
            <a:pPr algn="ctr"/>
            <a:r>
              <a:rPr lang="cs-CZ" sz="1600" dirty="0">
                <a:solidFill>
                  <a:schemeClr val="tx1"/>
                </a:solidFill>
              </a:rPr>
              <a:t>(vzdělávání)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74B8D2B2-1EF7-A65A-11B3-96EF13C2E0E5}"/>
              </a:ext>
            </a:extLst>
          </p:cNvPr>
          <p:cNvSpPr/>
          <p:nvPr/>
        </p:nvSpPr>
        <p:spPr>
          <a:xfrm>
            <a:off x="9493880" y="4599567"/>
            <a:ext cx="2238375" cy="1705822"/>
          </a:xfrm>
          <a:prstGeom prst="rect">
            <a:avLst/>
          </a:prstGeom>
          <a:solidFill>
            <a:srgbClr val="AC45B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Artiffine</a:t>
            </a:r>
            <a:endParaRPr lang="cs-CZ" dirty="0"/>
          </a:p>
          <a:p>
            <a:pPr algn="ctr"/>
            <a:r>
              <a:rPr lang="cs-CZ" sz="1600" dirty="0"/>
              <a:t>(IP / IT / web3)</a:t>
            </a:r>
            <a:endParaRPr lang="en-GB" sz="1600" dirty="0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5C6678FC-38FB-0B20-109A-64769AE9CFB4}"/>
              </a:ext>
            </a:extLst>
          </p:cNvPr>
          <p:cNvSpPr/>
          <p:nvPr/>
        </p:nvSpPr>
        <p:spPr>
          <a:xfrm>
            <a:off x="9493880" y="2738016"/>
            <a:ext cx="2238375" cy="17058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DATum</a:t>
            </a:r>
          </a:p>
          <a:p>
            <a:pPr algn="ctr"/>
            <a:r>
              <a:rPr lang="cs-CZ" sz="1600" dirty="0"/>
              <a:t>(data / osobní údaje)</a:t>
            </a:r>
            <a:endParaRPr lang="en-GB" sz="1600" dirty="0"/>
          </a:p>
        </p:txBody>
      </p:sp>
      <p:sp>
        <p:nvSpPr>
          <p:cNvPr id="11" name="Zástupný symbol pro číslo snímku 7">
            <a:extLst>
              <a:ext uri="{FF2B5EF4-FFF2-40B4-BE49-F238E27FC236}">
                <a16:creationId xmlns:a16="http://schemas.microsoft.com/office/drawing/2014/main" id="{75DCB544-9A33-AEB2-2CF8-4604657A124B}"/>
              </a:ext>
            </a:extLst>
          </p:cNvPr>
          <p:cNvSpPr txBox="1">
            <a:spLocks/>
          </p:cNvSpPr>
          <p:nvPr/>
        </p:nvSpPr>
        <p:spPr>
          <a:xfrm>
            <a:off x="11558755" y="6429718"/>
            <a:ext cx="54487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 rtl="0">
              <a:defRPr lang="cs-cz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6972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A078A52F-85EA-4C0B-962B-D9D9DD4DD7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919797D5-5700-4683-B30A-5B4D56CB8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4856A7B9-9801-42EC-A4C9-7E22A56EF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A8D10092-A860-4EFB-963F-A14DA36488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39" name="Rectangle 1038">
            <a:extLst>
              <a:ext uri="{FF2B5EF4-FFF2-40B4-BE49-F238E27FC236}">
                <a16:creationId xmlns:a16="http://schemas.microsoft.com/office/drawing/2014/main" id="{325A0672-A00B-4963-A6A1-170BBE229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21633EB-7DCB-4DDC-80AF-C885A3EE1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092" y="721206"/>
            <a:ext cx="7225075" cy="1013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>
                <a:solidFill>
                  <a:schemeClr val="accent1"/>
                </a:solidFill>
              </a:rPr>
              <a:t>OSNOVA</a:t>
            </a:r>
          </a:p>
        </p:txBody>
      </p:sp>
      <p:grpSp>
        <p:nvGrpSpPr>
          <p:cNvPr id="1041" name="Group 1040">
            <a:extLst>
              <a:ext uri="{FF2B5EF4-FFF2-40B4-BE49-F238E27FC236}">
                <a16:creationId xmlns:a16="http://schemas.microsoft.com/office/drawing/2014/main" id="{E8923A14-6C7A-45FB-A5F1-2D2767025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042" name="Rectangle 1041">
              <a:extLst>
                <a:ext uri="{FF2B5EF4-FFF2-40B4-BE49-F238E27FC236}">
                  <a16:creationId xmlns:a16="http://schemas.microsoft.com/office/drawing/2014/main" id="{227738C0-CF5C-4616-B33E-C988DE11BE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3" name="Rectangle 1042">
              <a:extLst>
                <a:ext uri="{FF2B5EF4-FFF2-40B4-BE49-F238E27FC236}">
                  <a16:creationId xmlns:a16="http://schemas.microsoft.com/office/drawing/2014/main" id="{784B4E1F-1F78-4844-B851-9410BA477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4" name="Rectangle 1043">
              <a:extLst>
                <a:ext uri="{FF2B5EF4-FFF2-40B4-BE49-F238E27FC236}">
                  <a16:creationId xmlns:a16="http://schemas.microsoft.com/office/drawing/2014/main" id="{4B4AE0E5-28A2-4386-BC9B-71ABF5238A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6FA9103-B761-BF78-1698-8A1F67E80F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0244" y="1896533"/>
            <a:ext cx="7225074" cy="396226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/>
              <a:t>Umělá inteligence jako…</a:t>
            </a:r>
          </a:p>
          <a:p>
            <a:r>
              <a:rPr lang="cs-CZ" dirty="0"/>
              <a:t>technologický fenomén</a:t>
            </a:r>
          </a:p>
          <a:p>
            <a:r>
              <a:rPr lang="cs-CZ" dirty="0"/>
              <a:t>regulatorní fenomén</a:t>
            </a:r>
          </a:p>
          <a:p>
            <a:r>
              <a:rPr lang="cs-CZ" dirty="0"/>
              <a:t>výzva právu</a:t>
            </a:r>
          </a:p>
          <a:p>
            <a:r>
              <a:rPr lang="cs-CZ" dirty="0"/>
              <a:t>výzva autorskému dílu</a:t>
            </a:r>
          </a:p>
          <a:p>
            <a:r>
              <a:rPr lang="cs-CZ" dirty="0"/>
              <a:t>výzva autorství</a:t>
            </a:r>
          </a:p>
          <a:p>
            <a:r>
              <a:rPr lang="cs-CZ" dirty="0"/>
              <a:t>výzva budoucí regulaci</a:t>
            </a:r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70531023-DBF8-0CB7-2B32-F168999B5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755" y="6429718"/>
            <a:ext cx="54487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noProof="0" dirty="0"/>
              <a:t>2</a:t>
            </a:r>
          </a:p>
        </p:txBody>
      </p:sp>
      <p:pic>
        <p:nvPicPr>
          <p:cNvPr id="1026" name="Picture 2" descr="Umělá inteligence jako technologická výzva autorskému právu">
            <a:extLst>
              <a:ext uri="{FF2B5EF4-FFF2-40B4-BE49-F238E27FC236}">
                <a16:creationId xmlns:a16="http://schemas.microsoft.com/office/drawing/2014/main" id="{E88615B7-C686-247D-B754-8242253819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9"/>
          <a:stretch/>
        </p:blipFill>
        <p:spPr bwMode="auto">
          <a:xfrm>
            <a:off x="8042147" y="600075"/>
            <a:ext cx="3695828" cy="579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7607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7">
            <a:extLst>
              <a:ext uri="{FF2B5EF4-FFF2-40B4-BE49-F238E27FC236}">
                <a16:creationId xmlns:a16="http://schemas.microsoft.com/office/drawing/2014/main" id="{02A7E93A-7440-645F-1575-3183C40CA99E}"/>
              </a:ext>
            </a:extLst>
          </p:cNvPr>
          <p:cNvSpPr txBox="1">
            <a:spLocks/>
          </p:cNvSpPr>
          <p:nvPr/>
        </p:nvSpPr>
        <p:spPr>
          <a:xfrm>
            <a:off x="11558755" y="6429718"/>
            <a:ext cx="54487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 rtl="0">
              <a:defRPr lang="cs-cz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dirty="0"/>
              <a:t>3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76A5462D-5CAE-B92C-AD7B-B80BD671A546}"/>
              </a:ext>
            </a:extLst>
          </p:cNvPr>
          <p:cNvSpPr txBox="1">
            <a:spLocks/>
          </p:cNvSpPr>
          <p:nvPr/>
        </p:nvSpPr>
        <p:spPr>
          <a:xfrm>
            <a:off x="543092" y="721206"/>
            <a:ext cx="11201233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6000" dirty="0">
                <a:solidFill>
                  <a:schemeClr val="accent1"/>
                </a:solidFill>
              </a:rPr>
              <a:t>TECHOLOGICKÝ fenomén</a:t>
            </a:r>
            <a:endParaRPr lang="en-US" sz="6000" dirty="0">
              <a:solidFill>
                <a:schemeClr val="accent1"/>
              </a:solidFill>
            </a:endParaRPr>
          </a:p>
        </p:txBody>
      </p:sp>
      <p:sp>
        <p:nvSpPr>
          <p:cNvPr id="5" name="Zástupný obsah 3">
            <a:extLst>
              <a:ext uri="{FF2B5EF4-FFF2-40B4-BE49-F238E27FC236}">
                <a16:creationId xmlns:a16="http://schemas.microsoft.com/office/drawing/2014/main" id="{4AC56E3D-0F29-4599-E875-56868390F016}"/>
              </a:ext>
            </a:extLst>
          </p:cNvPr>
          <p:cNvSpPr txBox="1">
            <a:spLocks/>
          </p:cNvSpPr>
          <p:nvPr/>
        </p:nvSpPr>
        <p:spPr>
          <a:xfrm>
            <a:off x="600244" y="1896533"/>
            <a:ext cx="7225074" cy="39622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rozvoj technologii a umění</a:t>
            </a:r>
          </a:p>
          <a:p>
            <a:r>
              <a:rPr lang="cs-CZ" dirty="0"/>
              <a:t>turbulentní vývoj</a:t>
            </a:r>
          </a:p>
          <a:p>
            <a:r>
              <a:rPr lang="cs-CZ" dirty="0" err="1"/>
              <a:t>umbrella</a:t>
            </a:r>
            <a:r>
              <a:rPr lang="cs-CZ" dirty="0"/>
              <a:t> term a nutná typologizace / definice</a:t>
            </a:r>
          </a:p>
          <a:p>
            <a:pPr lvl="1"/>
            <a:r>
              <a:rPr lang="cs-CZ" dirty="0"/>
              <a:t>vědní disciplína</a:t>
            </a:r>
          </a:p>
          <a:p>
            <a:pPr lvl="1"/>
            <a:r>
              <a:rPr lang="cs-CZ" dirty="0"/>
              <a:t>„inteligence“ coby vlastnost stroje (přemýšlivý stroj…)</a:t>
            </a:r>
          </a:p>
          <a:p>
            <a:pPr lvl="1"/>
            <a:r>
              <a:rPr lang="cs-CZ" b="1" dirty="0"/>
              <a:t>software (?)</a:t>
            </a:r>
            <a:r>
              <a:rPr lang="cs-CZ" dirty="0"/>
              <a:t> – samostatný software x interaktivní platforma</a:t>
            </a:r>
          </a:p>
          <a:p>
            <a:r>
              <a:rPr lang="cs-CZ" dirty="0"/>
              <a:t>nutný metodologicky přesný postup</a:t>
            </a:r>
          </a:p>
          <a:p>
            <a:pPr lvl="1"/>
            <a:r>
              <a:rPr lang="cs-CZ" dirty="0"/>
              <a:t>návaly technologické adaptace</a:t>
            </a:r>
          </a:p>
          <a:p>
            <a:pPr lvl="1"/>
            <a:r>
              <a:rPr lang="cs-CZ" dirty="0" err="1"/>
              <a:t>nepochopenost</a:t>
            </a:r>
            <a:r>
              <a:rPr lang="cs-CZ" dirty="0"/>
              <a:t> základních principů</a:t>
            </a:r>
          </a:p>
        </p:txBody>
      </p:sp>
    </p:spTree>
    <p:extLst>
      <p:ext uri="{BB962C8B-B14F-4D97-AF65-F5344CB8AC3E}">
        <p14:creationId xmlns:p14="http://schemas.microsoft.com/office/powerpoint/2010/main" val="4243705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7">
            <a:extLst>
              <a:ext uri="{FF2B5EF4-FFF2-40B4-BE49-F238E27FC236}">
                <a16:creationId xmlns:a16="http://schemas.microsoft.com/office/drawing/2014/main" id="{02A7E93A-7440-645F-1575-3183C40CA99E}"/>
              </a:ext>
            </a:extLst>
          </p:cNvPr>
          <p:cNvSpPr txBox="1">
            <a:spLocks/>
          </p:cNvSpPr>
          <p:nvPr/>
        </p:nvSpPr>
        <p:spPr>
          <a:xfrm>
            <a:off x="11558755" y="6429718"/>
            <a:ext cx="54487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 rtl="0">
              <a:defRPr lang="cs-cz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dirty="0"/>
              <a:t>4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AD5862-4FE1-A759-BD32-CBC9D7A5D3BB}"/>
              </a:ext>
            </a:extLst>
          </p:cNvPr>
          <p:cNvSpPr txBox="1">
            <a:spLocks/>
          </p:cNvSpPr>
          <p:nvPr/>
        </p:nvSpPr>
        <p:spPr>
          <a:xfrm>
            <a:off x="543092" y="721206"/>
            <a:ext cx="11015663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6000" dirty="0">
                <a:solidFill>
                  <a:schemeClr val="accent1"/>
                </a:solidFill>
              </a:rPr>
              <a:t>REGULATORNÍ FENOMÉN</a:t>
            </a:r>
            <a:endParaRPr lang="en-US" sz="6000" dirty="0">
              <a:solidFill>
                <a:schemeClr val="accent1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2779BF-55CB-EF12-D060-85497BFA2807}"/>
              </a:ext>
            </a:extLst>
          </p:cNvPr>
          <p:cNvSpPr txBox="1">
            <a:spLocks/>
          </p:cNvSpPr>
          <p:nvPr/>
        </p:nvSpPr>
        <p:spPr>
          <a:xfrm>
            <a:off x="600244" y="1896533"/>
            <a:ext cx="7225074" cy="39622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výzva pro ochranu lidských výtvorů a postavení člověka (?)</a:t>
            </a:r>
          </a:p>
          <a:p>
            <a:pPr lvl="1"/>
            <a:r>
              <a:rPr lang="cs-CZ" dirty="0"/>
              <a:t>lidskoprávní postuláty (antropocentrismus)</a:t>
            </a:r>
          </a:p>
          <a:p>
            <a:pPr lvl="1"/>
            <a:r>
              <a:rPr lang="cs-CZ" dirty="0"/>
              <a:t>autonomie umělé inteligence</a:t>
            </a:r>
          </a:p>
          <a:p>
            <a:r>
              <a:rPr lang="cs-CZ" dirty="0"/>
              <a:t>vhodný model regulace a kýžený ideál</a:t>
            </a:r>
          </a:p>
          <a:p>
            <a:pPr lvl="1"/>
            <a:r>
              <a:rPr lang="cs-CZ" dirty="0"/>
              <a:t>metaforičnost právního řádu</a:t>
            </a:r>
          </a:p>
          <a:p>
            <a:pPr lvl="1"/>
            <a:r>
              <a:rPr lang="cs-CZ" dirty="0"/>
              <a:t>odpovědnostní režimy</a:t>
            </a:r>
          </a:p>
          <a:p>
            <a:r>
              <a:rPr lang="cs-CZ" dirty="0"/>
              <a:t>tlak na legislativu (pravidla) a judikaturu (rozhodčí)</a:t>
            </a:r>
          </a:p>
          <a:p>
            <a:r>
              <a:rPr lang="cs-CZ" i="1" dirty="0"/>
              <a:t>ex post </a:t>
            </a:r>
            <a:r>
              <a:rPr lang="cs-CZ" dirty="0"/>
              <a:t>role práva</a:t>
            </a:r>
          </a:p>
        </p:txBody>
      </p:sp>
    </p:spTree>
    <p:extLst>
      <p:ext uri="{BB962C8B-B14F-4D97-AF65-F5344CB8AC3E}">
        <p14:creationId xmlns:p14="http://schemas.microsoft.com/office/powerpoint/2010/main" val="362536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7">
            <a:extLst>
              <a:ext uri="{FF2B5EF4-FFF2-40B4-BE49-F238E27FC236}">
                <a16:creationId xmlns:a16="http://schemas.microsoft.com/office/drawing/2014/main" id="{02A7E93A-7440-645F-1575-3183C40CA99E}"/>
              </a:ext>
            </a:extLst>
          </p:cNvPr>
          <p:cNvSpPr txBox="1">
            <a:spLocks/>
          </p:cNvSpPr>
          <p:nvPr/>
        </p:nvSpPr>
        <p:spPr>
          <a:xfrm>
            <a:off x="11558755" y="6429718"/>
            <a:ext cx="54487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 rtl="0">
              <a:defRPr lang="cs-cz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dirty="0"/>
              <a:t>5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AD5862-4FE1-A759-BD32-CBC9D7A5D3BB}"/>
              </a:ext>
            </a:extLst>
          </p:cNvPr>
          <p:cNvSpPr txBox="1">
            <a:spLocks/>
          </p:cNvSpPr>
          <p:nvPr/>
        </p:nvSpPr>
        <p:spPr>
          <a:xfrm>
            <a:off x="543092" y="721206"/>
            <a:ext cx="11015663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6000" dirty="0">
                <a:solidFill>
                  <a:schemeClr val="accent1"/>
                </a:solidFill>
              </a:rPr>
              <a:t>výzva právu</a:t>
            </a:r>
            <a:endParaRPr lang="en-US" sz="6000" dirty="0">
              <a:solidFill>
                <a:schemeClr val="accent1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2779BF-55CB-EF12-D060-85497BFA2807}"/>
              </a:ext>
            </a:extLst>
          </p:cNvPr>
          <p:cNvSpPr txBox="1">
            <a:spLocks/>
          </p:cNvSpPr>
          <p:nvPr/>
        </p:nvSpPr>
        <p:spPr>
          <a:xfrm>
            <a:off x="600244" y="1896533"/>
            <a:ext cx="7225074" cy="39622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právní kategorie a prvky právního vztahu</a:t>
            </a:r>
          </a:p>
          <a:p>
            <a:r>
              <a:rPr lang="cs-CZ" dirty="0"/>
              <a:t>objekt právního vztahu</a:t>
            </a:r>
          </a:p>
          <a:p>
            <a:pPr lvl="1"/>
            <a:r>
              <a:rPr lang="cs-CZ" dirty="0"/>
              <a:t>autonomie</a:t>
            </a:r>
          </a:p>
          <a:p>
            <a:pPr lvl="1"/>
            <a:r>
              <a:rPr lang="cs-CZ" dirty="0"/>
              <a:t>tvůrčí schopnosti</a:t>
            </a:r>
          </a:p>
          <a:p>
            <a:r>
              <a:rPr lang="cs-CZ" dirty="0"/>
              <a:t>subjekt právního vztahu</a:t>
            </a:r>
          </a:p>
          <a:p>
            <a:pPr lvl="1"/>
            <a:r>
              <a:rPr lang="cs-CZ" dirty="0"/>
              <a:t>(ne)osobnostní vymezení a datové trusty…</a:t>
            </a:r>
          </a:p>
          <a:p>
            <a:pPr lvl="1"/>
            <a:r>
              <a:rPr lang="cs-CZ" dirty="0"/>
              <a:t>právní osobnost x svéprávnost</a:t>
            </a:r>
          </a:p>
          <a:p>
            <a:pPr lvl="1"/>
            <a:r>
              <a:rPr lang="cs-CZ" dirty="0"/>
              <a:t>otrocké paralely a doktrína přičitatelnosti (§ 17 odst. 2 OZ)</a:t>
            </a:r>
          </a:p>
          <a:p>
            <a:pPr lvl="1"/>
            <a:r>
              <a:rPr lang="cs-CZ" dirty="0"/>
              <a:t>teorie podstatných náležitostí (status quo x společenské potřeby)</a:t>
            </a:r>
          </a:p>
          <a:p>
            <a:r>
              <a:rPr lang="cs-CZ" dirty="0"/>
              <a:t>role soft </a:t>
            </a:r>
            <a:r>
              <a:rPr lang="cs-CZ" dirty="0" err="1"/>
              <a:t>law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95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7">
            <a:extLst>
              <a:ext uri="{FF2B5EF4-FFF2-40B4-BE49-F238E27FC236}">
                <a16:creationId xmlns:a16="http://schemas.microsoft.com/office/drawing/2014/main" id="{02A7E93A-7440-645F-1575-3183C40CA99E}"/>
              </a:ext>
            </a:extLst>
          </p:cNvPr>
          <p:cNvSpPr txBox="1">
            <a:spLocks/>
          </p:cNvSpPr>
          <p:nvPr/>
        </p:nvSpPr>
        <p:spPr>
          <a:xfrm>
            <a:off x="11558755" y="6429718"/>
            <a:ext cx="54487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 rtl="0">
              <a:defRPr lang="cs-cz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dirty="0"/>
              <a:t>6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AD5862-4FE1-A759-BD32-CBC9D7A5D3BB}"/>
              </a:ext>
            </a:extLst>
          </p:cNvPr>
          <p:cNvSpPr txBox="1">
            <a:spLocks/>
          </p:cNvSpPr>
          <p:nvPr/>
        </p:nvSpPr>
        <p:spPr>
          <a:xfrm>
            <a:off x="543092" y="721206"/>
            <a:ext cx="11015663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6000" dirty="0">
                <a:solidFill>
                  <a:schemeClr val="accent1"/>
                </a:solidFill>
              </a:rPr>
              <a:t>výzva autorskému dílu</a:t>
            </a:r>
            <a:endParaRPr lang="en-US" sz="6000" dirty="0">
              <a:solidFill>
                <a:schemeClr val="accent1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2779BF-55CB-EF12-D060-85497BFA2807}"/>
              </a:ext>
            </a:extLst>
          </p:cNvPr>
          <p:cNvSpPr txBox="1">
            <a:spLocks/>
          </p:cNvSpPr>
          <p:nvPr/>
        </p:nvSpPr>
        <p:spPr>
          <a:xfrm>
            <a:off x="600244" y="1896533"/>
            <a:ext cx="8867606" cy="39622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přísný doktrinální výklad</a:t>
            </a:r>
          </a:p>
          <a:p>
            <a:r>
              <a:rPr lang="cs-CZ" dirty="0"/>
              <a:t>kolaps důsledné hierarchizace + „kreativní žárlivost“ a syndrom „nadčlověka“</a:t>
            </a:r>
          </a:p>
          <a:p>
            <a:r>
              <a:rPr lang="cs-CZ" dirty="0"/>
              <a:t>pojmové znaky autorského díla</a:t>
            </a:r>
          </a:p>
          <a:p>
            <a:r>
              <a:rPr lang="cs-CZ" dirty="0"/>
              <a:t>tvůrčí činnost umělé inteligence (odlišení od tvůrčí činnosti člověka)</a:t>
            </a:r>
          </a:p>
          <a:p>
            <a:pPr lvl="1"/>
            <a:r>
              <a:rPr lang="cs-CZ" dirty="0"/>
              <a:t>vytěžování, </a:t>
            </a:r>
            <a:r>
              <a:rPr lang="cs-CZ" dirty="0" err="1"/>
              <a:t>datasety</a:t>
            </a:r>
            <a:r>
              <a:rPr lang="cs-CZ" dirty="0"/>
              <a:t> a tvůrčí rámec</a:t>
            </a:r>
          </a:p>
          <a:p>
            <a:pPr lvl="1"/>
            <a:r>
              <a:rPr lang="cs-CZ" dirty="0"/>
              <a:t>počítačová tvůrčí činnost x teorémy</a:t>
            </a:r>
          </a:p>
          <a:p>
            <a:pPr lvl="1"/>
            <a:r>
              <a:rPr lang="cs-CZ" dirty="0"/>
              <a:t>příkazy autora a „hrací pole“</a:t>
            </a:r>
          </a:p>
          <a:p>
            <a:pPr lvl="1"/>
            <a:r>
              <a:rPr lang="cs-CZ" dirty="0"/>
              <a:t>typizovaný tvůrčí proces: vytvoření AI → nastavení tvůrčího rámce → konkretizace daty</a:t>
            </a:r>
          </a:p>
          <a:p>
            <a:r>
              <a:rPr lang="cs-CZ" dirty="0"/>
              <a:t>nezávislé hodnocení</a:t>
            </a:r>
          </a:p>
          <a:p>
            <a:r>
              <a:rPr lang="cs-CZ" dirty="0"/>
              <a:t>klam „tvůrčí“ činnosti umělé inteligence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123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7">
            <a:extLst>
              <a:ext uri="{FF2B5EF4-FFF2-40B4-BE49-F238E27FC236}">
                <a16:creationId xmlns:a16="http://schemas.microsoft.com/office/drawing/2014/main" id="{02A7E93A-7440-645F-1575-3183C40CA99E}"/>
              </a:ext>
            </a:extLst>
          </p:cNvPr>
          <p:cNvSpPr txBox="1">
            <a:spLocks/>
          </p:cNvSpPr>
          <p:nvPr/>
        </p:nvSpPr>
        <p:spPr>
          <a:xfrm>
            <a:off x="11558755" y="6429718"/>
            <a:ext cx="54487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 rtl="0">
              <a:defRPr lang="cs-cz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dirty="0"/>
              <a:t>7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AD5862-4FE1-A759-BD32-CBC9D7A5D3BB}"/>
              </a:ext>
            </a:extLst>
          </p:cNvPr>
          <p:cNvSpPr txBox="1">
            <a:spLocks/>
          </p:cNvSpPr>
          <p:nvPr/>
        </p:nvSpPr>
        <p:spPr>
          <a:xfrm>
            <a:off x="543092" y="721206"/>
            <a:ext cx="11015663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6000" dirty="0">
                <a:solidFill>
                  <a:schemeClr val="accent1"/>
                </a:solidFill>
              </a:rPr>
              <a:t>výzva autorství</a:t>
            </a:r>
            <a:endParaRPr lang="en-US" sz="6000" dirty="0">
              <a:solidFill>
                <a:schemeClr val="accent1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2779BF-55CB-EF12-D060-85497BFA2807}"/>
              </a:ext>
            </a:extLst>
          </p:cNvPr>
          <p:cNvSpPr txBox="1">
            <a:spLocks/>
          </p:cNvSpPr>
          <p:nvPr/>
        </p:nvSpPr>
        <p:spPr>
          <a:xfrm>
            <a:off x="600244" y="1896533"/>
            <a:ext cx="7225074" cy="39622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leitmotiv Bernské úmluvy</a:t>
            </a:r>
          </a:p>
          <a:p>
            <a:r>
              <a:rPr lang="cs-CZ" dirty="0"/>
              <a:t>objektivní pravdivost autorství a osobnostní základ</a:t>
            </a:r>
          </a:p>
          <a:p>
            <a:r>
              <a:rPr lang="cs-CZ" dirty="0"/>
              <a:t>proměna vnímání lidskoprávního náhledu (?)</a:t>
            </a:r>
          </a:p>
          <a:p>
            <a:r>
              <a:rPr lang="cs-CZ" dirty="0"/>
              <a:t>subjektová pluralita (vč. zásahu)</a:t>
            </a:r>
          </a:p>
          <a:p>
            <a:pPr lvl="1"/>
            <a:r>
              <a:rPr lang="cs-CZ" dirty="0"/>
              <a:t>(umělá inteligence)</a:t>
            </a:r>
          </a:p>
          <a:p>
            <a:pPr lvl="1"/>
            <a:r>
              <a:rPr lang="cs-CZ" dirty="0"/>
              <a:t>autoři umělé inteligence</a:t>
            </a:r>
          </a:p>
          <a:p>
            <a:pPr lvl="1"/>
            <a:r>
              <a:rPr lang="cs-CZ" dirty="0"/>
              <a:t>autoři a původci </a:t>
            </a:r>
            <a:r>
              <a:rPr lang="cs-CZ" dirty="0" err="1"/>
              <a:t>datasetů</a:t>
            </a:r>
            <a:endParaRPr lang="cs-CZ" dirty="0"/>
          </a:p>
          <a:p>
            <a:pPr lvl="1"/>
            <a:r>
              <a:rPr lang="cs-CZ" dirty="0"/>
              <a:t>uživatelé umělé inteligence</a:t>
            </a:r>
          </a:p>
          <a:p>
            <a:r>
              <a:rPr lang="cs-CZ" dirty="0"/>
              <a:t>kombinatorika vlivu</a:t>
            </a:r>
          </a:p>
          <a:p>
            <a:r>
              <a:rPr lang="cs-CZ" i="1" dirty="0" err="1"/>
              <a:t>conception</a:t>
            </a:r>
            <a:r>
              <a:rPr lang="cs-CZ" i="1" dirty="0"/>
              <a:t> / </a:t>
            </a:r>
            <a:r>
              <a:rPr lang="cs-CZ" i="1" dirty="0" err="1"/>
              <a:t>execution</a:t>
            </a:r>
            <a:r>
              <a:rPr lang="cs-CZ" i="1" dirty="0"/>
              <a:t> </a:t>
            </a:r>
            <a:r>
              <a:rPr lang="cs-CZ" i="1" dirty="0" err="1"/>
              <a:t>dichotomy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3898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7">
            <a:extLst>
              <a:ext uri="{FF2B5EF4-FFF2-40B4-BE49-F238E27FC236}">
                <a16:creationId xmlns:a16="http://schemas.microsoft.com/office/drawing/2014/main" id="{02A7E93A-7440-645F-1575-3183C40CA99E}"/>
              </a:ext>
            </a:extLst>
          </p:cNvPr>
          <p:cNvSpPr txBox="1">
            <a:spLocks/>
          </p:cNvSpPr>
          <p:nvPr/>
        </p:nvSpPr>
        <p:spPr>
          <a:xfrm>
            <a:off x="11558755" y="6429718"/>
            <a:ext cx="54487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 rtl="0">
              <a:defRPr lang="cs-cz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dirty="0"/>
              <a:t>8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AD5862-4FE1-A759-BD32-CBC9D7A5D3BB}"/>
              </a:ext>
            </a:extLst>
          </p:cNvPr>
          <p:cNvSpPr txBox="1">
            <a:spLocks/>
          </p:cNvSpPr>
          <p:nvPr/>
        </p:nvSpPr>
        <p:spPr>
          <a:xfrm>
            <a:off x="543092" y="721206"/>
            <a:ext cx="11015663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6000" dirty="0">
                <a:solidFill>
                  <a:schemeClr val="accent1"/>
                </a:solidFill>
              </a:rPr>
              <a:t>výzva budoucí regulaci</a:t>
            </a:r>
            <a:endParaRPr lang="en-US" sz="6000" dirty="0">
              <a:solidFill>
                <a:schemeClr val="accent1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2779BF-55CB-EF12-D060-85497BFA2807}"/>
              </a:ext>
            </a:extLst>
          </p:cNvPr>
          <p:cNvSpPr txBox="1">
            <a:spLocks/>
          </p:cNvSpPr>
          <p:nvPr/>
        </p:nvSpPr>
        <p:spPr>
          <a:xfrm>
            <a:off x="600244" y="1896532"/>
            <a:ext cx="10621938" cy="46705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Usnesení Evropského parlamentu ze dne 16. února 2017 obsahující doporučení Komisi o občanskoprávních pravidlech pro robotiku [2015/2013(INL)]</a:t>
            </a:r>
          </a:p>
          <a:p>
            <a:r>
              <a:rPr lang="cs-CZ" dirty="0"/>
              <a:t>Návrh nařízení Evropského parlamentu a Rady, kterým se stanoví harmonizovaná pravidla pro umělou inteligenci (akt o umělé inteligenci) a mění určité legislativní akty unie [COM/2021/206 </a:t>
            </a:r>
            <a:r>
              <a:rPr lang="cs-CZ" dirty="0" err="1"/>
              <a:t>final</a:t>
            </a:r>
            <a:r>
              <a:rPr lang="cs-CZ" dirty="0"/>
              <a:t>]</a:t>
            </a:r>
          </a:p>
          <a:p>
            <a:r>
              <a:rPr lang="cs-CZ" dirty="0"/>
              <a:t>sjednocení samotného fundamentu umělé inteligence</a:t>
            </a:r>
          </a:p>
          <a:p>
            <a:r>
              <a:rPr lang="cs-CZ" dirty="0"/>
              <a:t>antropocentrismus x autonomie</a:t>
            </a:r>
          </a:p>
          <a:p>
            <a:r>
              <a:rPr lang="cs-CZ" dirty="0"/>
              <a:t>rozhodný okamžik</a:t>
            </a:r>
          </a:p>
          <a:p>
            <a:r>
              <a:rPr lang="cs-CZ" dirty="0"/>
              <a:t>resystematizace autorského práva</a:t>
            </a:r>
          </a:p>
          <a:p>
            <a:pPr lvl="1"/>
            <a:r>
              <a:rPr lang="cs-CZ" dirty="0"/>
              <a:t>reinterpretace stávajících autorskoprávních norem, (doktrína x judikatura)</a:t>
            </a:r>
          </a:p>
          <a:p>
            <a:pPr lvl="1"/>
            <a:r>
              <a:rPr lang="cs-CZ" dirty="0"/>
              <a:t>novelizace stávající podoby autorského zákona (resystematizaci na úrovni zákonodárce)</a:t>
            </a:r>
          </a:p>
          <a:p>
            <a:pPr lvl="1"/>
            <a:r>
              <a:rPr lang="cs-CZ" dirty="0"/>
              <a:t>rekodifikaci autorského práva (transformace x nová kategorie děl x nové „výjimky“)</a:t>
            </a:r>
          </a:p>
          <a:p>
            <a:r>
              <a:rPr lang="cs-CZ" dirty="0"/>
              <a:t>vývoj odpovědnostních režimů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779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A0CF3B2-1F0F-4FC5-8002-3E4869ABAD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69AFF4-BB30-4BA0-AD22-82CC3C4327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BC12AA-1C15-4500-BC9C-8EE83A441DE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 (design Dividenda)</Template>
  <TotalTime>1650</TotalTime>
  <Words>597</Words>
  <Application>Microsoft Office PowerPoint</Application>
  <PresentationFormat>Širokoúhlá obrazovka</PresentationFormat>
  <Paragraphs>116</Paragraphs>
  <Slides>11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Calibri</vt:lpstr>
      <vt:lpstr>Gill Sans MT</vt:lpstr>
      <vt:lpstr>Wingdings 2</vt:lpstr>
      <vt:lpstr>Dividenda</vt:lpstr>
      <vt:lpstr>umělá inteligence</vt:lpstr>
      <vt:lpstr>JAN ZIBNER</vt:lpstr>
      <vt:lpstr>OSNOVA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závěry</vt:lpstr>
      <vt:lpstr>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umělá inteligence</dc:title>
  <dc:creator>Jan Zibner</dc:creator>
  <cp:lastModifiedBy>Jan Zibner</cp:lastModifiedBy>
  <cp:revision>3</cp:revision>
  <dcterms:created xsi:type="dcterms:W3CDTF">2022-09-20T12:28:55Z</dcterms:created>
  <dcterms:modified xsi:type="dcterms:W3CDTF">2022-09-21T16:17:10Z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