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8" r:id="rId7"/>
    <p:sldId id="262" r:id="rId8"/>
    <p:sldId id="263" r:id="rId9"/>
    <p:sldId id="266" r:id="rId10"/>
    <p:sldId id="268" r:id="rId11"/>
    <p:sldId id="267" r:id="rId12"/>
    <p:sldId id="269" r:id="rId13"/>
    <p:sldId id="270" r:id="rId14"/>
    <p:sldId id="260" r:id="rId15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45B1"/>
    <a:srgbClr val="6C4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3D8C6B1-37E7-4B31-BA4E-EE7C607C85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9E00DAE-A519-441B-B303-7FB3F51BC2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D0BA-DB5F-4AA6-AD46-9F001552A8A7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101AD5-4FD4-4E73-ADF3-AC84A0C0EA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99E648-90AC-4DC9-AD16-0D29492C58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F7D78-1B31-4429-8EBA-B96959E8A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152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33A40-CB7C-4082-8730-747021FE674D}" type="datetimeFigureOut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Upravte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B96DB-7961-4665-BC0B-0E94575174E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54399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1B96DB-7961-4665-BC0B-0E94575174E2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12984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1B96DB-7961-4665-BC0B-0E94575174E2}" type="slidenum">
              <a:rPr lang="cs-CZ" noProof="0" smtClean="0"/>
              <a:t>3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8331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1B96DB-7961-4665-BC0B-0E94575174E2}" type="slidenum">
              <a:rPr lang="cs-CZ" noProof="0" smtClean="0"/>
              <a:t>11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0190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A836E70-7516-4839-81CC-87CC809BFB78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C9D27-29E3-4145-AEC3-6A1BBC73C53C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D7485FE-4100-47DD-994A-5DC0DAD289A3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214F38-330F-40CF-BCA5-43547EEA33D1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065244C-71AD-408B-BCB5-2FAAD042DDDC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é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97E0A5-7EC0-4BB0-AE69-FC284F372C4D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é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269A56-CBCB-4B2E-BF7A-A2DC83C7A8AB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8" name="Zástupné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é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6923FB-83BE-4E2D-A9B4-9E4B1E32CF8F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7" name="Obdélní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DD295B-3E17-4483-9767-3D88675A695D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3" name="Zástupné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é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99F4B2A-0105-4880-A599-9E4EDB551F19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é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21D9D-0AE4-45B7-BA9D-6827D7098E2C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E9D56F0-9F81-4645-9679-9494BAAB5F25}" type="datetime1">
              <a:rPr lang="cs-CZ" noProof="0" smtClean="0"/>
              <a:t>21.09.2022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élní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/>
          </a:p>
        </p:txBody>
      </p:sp>
      <p:pic>
        <p:nvPicPr>
          <p:cNvPr id="7" name="Obrázek 6" descr="Digitální spoje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Obdélní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cs-CZ" sz="6000" dirty="0">
                <a:solidFill>
                  <a:schemeClr val="bg1"/>
                </a:solidFill>
              </a:rPr>
              <a:t>umělá inteligence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solidFill>
                  <a:srgbClr val="7CEBFF"/>
                </a:solidFill>
              </a:rPr>
              <a:t>jako technologická výzva autorskému právu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1F51C070-02AC-ABFD-89E9-8D907344014E}"/>
              </a:ext>
            </a:extLst>
          </p:cNvPr>
          <p:cNvSpPr txBox="1">
            <a:spLocks/>
          </p:cNvSpPr>
          <p:nvPr/>
        </p:nvSpPr>
        <p:spPr>
          <a:xfrm>
            <a:off x="8884241" y="663521"/>
            <a:ext cx="2152481" cy="484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cap="none" dirty="0">
                <a:solidFill>
                  <a:srgbClr val="7CEBFF"/>
                </a:solidFill>
              </a:rPr>
              <a:t>JUDr. Jan Zibner, Ph.D.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51775-6F27-201F-F2B6-F720C789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/>
              <a:t>závěry</a:t>
            </a:r>
            <a:endParaRPr lang="en-GB" sz="6000" dirty="0"/>
          </a:p>
        </p:txBody>
      </p:sp>
      <p:sp>
        <p:nvSpPr>
          <p:cNvPr id="11" name="Zástupný symbol pro číslo snímku 7">
            <a:extLst>
              <a:ext uri="{FF2B5EF4-FFF2-40B4-BE49-F238E27FC236}">
                <a16:creationId xmlns:a16="http://schemas.microsoft.com/office/drawing/2014/main" id="{75DCB544-9A33-AEB2-2CF8-4604657A124B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9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F06FDA-0346-3C4C-2274-B1C99E2DC4B4}"/>
              </a:ext>
            </a:extLst>
          </p:cNvPr>
          <p:cNvSpPr txBox="1">
            <a:spLocks/>
          </p:cNvSpPr>
          <p:nvPr/>
        </p:nvSpPr>
        <p:spPr>
          <a:xfrm>
            <a:off x="600244" y="1996282"/>
            <a:ext cx="10621938" cy="46705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skepse a vystřízlivění</a:t>
            </a:r>
          </a:p>
          <a:p>
            <a:r>
              <a:rPr lang="cs-CZ" dirty="0"/>
              <a:t>definiční vágnost a limity aplikace poznatků</a:t>
            </a:r>
          </a:p>
          <a:p>
            <a:r>
              <a:rPr lang="cs-CZ" dirty="0"/>
              <a:t>software nadaný tvůrčími možnostmi</a:t>
            </a:r>
          </a:p>
          <a:p>
            <a:pPr lvl="1"/>
            <a:r>
              <a:rPr lang="cs-CZ" dirty="0"/>
              <a:t>výsledky tvůrčí činnosti</a:t>
            </a:r>
          </a:p>
          <a:p>
            <a:r>
              <a:rPr lang="cs-CZ" dirty="0"/>
              <a:t>evidentní potenciál autorskoprávní ochrany</a:t>
            </a:r>
          </a:p>
          <a:p>
            <a:r>
              <a:rPr lang="cs-CZ" dirty="0"/>
              <a:t>rozptýlení autorství</a:t>
            </a:r>
          </a:p>
          <a:p>
            <a:r>
              <a:rPr lang="cs-CZ" i="1" dirty="0" err="1"/>
              <a:t>best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i="1" dirty="0"/>
              <a:t> </a:t>
            </a:r>
            <a:r>
              <a:rPr lang="cs-CZ" dirty="0"/>
              <a:t>vlivem prudkého technologického vývoje</a:t>
            </a:r>
          </a:p>
          <a:p>
            <a:endParaRPr lang="cs-CZ" dirty="0"/>
          </a:p>
          <a:p>
            <a:r>
              <a:rPr lang="cs-CZ" dirty="0"/>
              <a:t>technologická výzva autorskému právu</a:t>
            </a:r>
          </a:p>
          <a:p>
            <a:r>
              <a:rPr lang="cs-CZ" dirty="0"/>
              <a:t>TURING: </a:t>
            </a:r>
            <a:r>
              <a:rPr lang="cs-CZ" i="1" dirty="0"/>
              <a:t>„</a:t>
            </a:r>
            <a:r>
              <a:rPr lang="en-US" i="1" dirty="0"/>
              <a:t>We can only see a short distance ahead, but we can see plenty there that needs to be</a:t>
            </a:r>
            <a:r>
              <a:rPr lang="cs-CZ" i="1" dirty="0"/>
              <a:t> </a:t>
            </a:r>
            <a:r>
              <a:rPr lang="en-US" i="1" dirty="0"/>
              <a:t>done.</a:t>
            </a:r>
            <a:r>
              <a:rPr lang="cs-CZ" i="1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25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Obdélník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/>
          </a:p>
        </p:txBody>
      </p:sp>
      <p:pic>
        <p:nvPicPr>
          <p:cNvPr id="5" name="Obrázek 4" descr="Digitální čísla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0712" y="1371601"/>
            <a:ext cx="3546190" cy="1746762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3200" dirty="0">
                <a:solidFill>
                  <a:srgbClr val="FFFFFF"/>
                </a:solidFill>
              </a:rPr>
              <a:t>Děkuji</a:t>
            </a:r>
            <a:br>
              <a:rPr lang="cs-CZ" sz="3200" dirty="0">
                <a:solidFill>
                  <a:srgbClr val="FFFFFF"/>
                </a:solidFill>
              </a:rPr>
            </a:br>
            <a:r>
              <a:rPr lang="cs-CZ" sz="3200" dirty="0">
                <a:solidFill>
                  <a:srgbClr val="FFFFFF"/>
                </a:solidFill>
              </a:rPr>
              <a:t>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4" y="3505095"/>
            <a:ext cx="3209925" cy="2629006"/>
          </a:xfrm>
        </p:spPr>
        <p:txBody>
          <a:bodyPr rtlCol="0">
            <a:normAutofit/>
          </a:bodyPr>
          <a:lstStyle/>
          <a:p>
            <a:pPr algn="ctr" rtl="0"/>
            <a:r>
              <a:rPr lang="cs-CZ" cap="none" dirty="0">
                <a:solidFill>
                  <a:schemeClr val="bg2"/>
                </a:solidFill>
              </a:rPr>
              <a:t>jan.zibner@artiffine.com</a:t>
            </a: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51775-6F27-201F-F2B6-F720C789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/>
              <a:t>JAN ZIBNER</a:t>
            </a:r>
            <a:endParaRPr lang="en-GB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AB895-BD33-12F3-312E-09D9BAAD8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228003"/>
            <a:ext cx="6260470" cy="437282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dirty="0"/>
              <a:t>Teoreticky:</a:t>
            </a:r>
          </a:p>
          <a:p>
            <a:r>
              <a:rPr lang="cs-CZ" b="1" dirty="0"/>
              <a:t>Ph.D.</a:t>
            </a:r>
            <a:br>
              <a:rPr lang="cs-CZ" dirty="0"/>
            </a:br>
            <a:r>
              <a:rPr lang="cs-CZ" dirty="0"/>
              <a:t>Umělá inteligence jako technologická výzva autorskému právu</a:t>
            </a:r>
          </a:p>
          <a:p>
            <a:r>
              <a:rPr lang="cs-CZ" b="1" dirty="0"/>
              <a:t>JUDr.</a:t>
            </a:r>
            <a:br>
              <a:rPr lang="cs-CZ" dirty="0"/>
            </a:br>
            <a:r>
              <a:rPr lang="cs-CZ" dirty="0"/>
              <a:t>Tvůrčí činnost autora v kontextu technologického vývoje</a:t>
            </a:r>
          </a:p>
          <a:p>
            <a:r>
              <a:rPr lang="cs-CZ" b="1" dirty="0"/>
              <a:t>Mgr.</a:t>
            </a:r>
            <a:br>
              <a:rPr lang="cs-CZ" dirty="0"/>
            </a:br>
            <a:r>
              <a:rPr lang="cs-CZ" dirty="0"/>
              <a:t>Jedinečnost jako pojmový znak autorského díla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POLČÁK, Radim et al. </a:t>
            </a:r>
            <a:r>
              <a:rPr lang="cs-CZ" i="1" dirty="0"/>
              <a:t>Autorský zákon: Praktický komentář s judikaturou</a:t>
            </a:r>
            <a:r>
              <a:rPr lang="cs-CZ" dirty="0"/>
              <a:t>. Praha: Nakladatelství Leges. 2020, 864 s.</a:t>
            </a:r>
          </a:p>
          <a:p>
            <a:pPr marL="0" indent="0">
              <a:buNone/>
            </a:pPr>
            <a:r>
              <a:rPr lang="en-US" dirty="0"/>
              <a:t>ZIBNER, Jan. </a:t>
            </a:r>
            <a:r>
              <a:rPr lang="en-US" i="1" dirty="0"/>
              <a:t>AI: A Creative Player in the Game of Copyright</a:t>
            </a:r>
            <a:r>
              <a:rPr lang="en-US" dirty="0"/>
              <a:t>. Oxford University (IPDG), 2019.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9E8C901-1D07-05D3-C072-0935761D9F72}"/>
              </a:ext>
            </a:extLst>
          </p:cNvPr>
          <p:cNvSpPr/>
          <p:nvPr/>
        </p:nvSpPr>
        <p:spPr>
          <a:xfrm>
            <a:off x="7105650" y="2738016"/>
            <a:ext cx="2238375" cy="17058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GNO CZ</a:t>
            </a:r>
          </a:p>
          <a:p>
            <a:pPr algn="ctr"/>
            <a:r>
              <a:rPr lang="cs-CZ" sz="1600" dirty="0"/>
              <a:t>(start-upy / insolvence)</a:t>
            </a:r>
            <a:endParaRPr lang="en-GB" sz="1600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3112B4DC-4337-F150-8338-71BD36B5AA30}"/>
              </a:ext>
            </a:extLst>
          </p:cNvPr>
          <p:cNvSpPr txBox="1">
            <a:spLocks/>
          </p:cNvSpPr>
          <p:nvPr/>
        </p:nvSpPr>
        <p:spPr>
          <a:xfrm>
            <a:off x="6991518" y="2228003"/>
            <a:ext cx="5422390" cy="3633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cs-CZ" dirty="0"/>
              <a:t>Prakticky:</a:t>
            </a:r>
            <a:endParaRPr lang="en-GB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EB8332F-5B8C-391C-6116-BD6F14474D08}"/>
              </a:ext>
            </a:extLst>
          </p:cNvPr>
          <p:cNvSpPr/>
          <p:nvPr/>
        </p:nvSpPr>
        <p:spPr>
          <a:xfrm>
            <a:off x="7105649" y="4596390"/>
            <a:ext cx="2238375" cy="17058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2peek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</a:rPr>
              <a:t>(vzdělávání)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4B8D2B2-1EF7-A65A-11B3-96EF13C2E0E5}"/>
              </a:ext>
            </a:extLst>
          </p:cNvPr>
          <p:cNvSpPr/>
          <p:nvPr/>
        </p:nvSpPr>
        <p:spPr>
          <a:xfrm>
            <a:off x="9493880" y="4599567"/>
            <a:ext cx="2238375" cy="1705822"/>
          </a:xfrm>
          <a:prstGeom prst="rect">
            <a:avLst/>
          </a:prstGeom>
          <a:solidFill>
            <a:srgbClr val="AC45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Artiffine</a:t>
            </a:r>
            <a:endParaRPr lang="cs-CZ" dirty="0"/>
          </a:p>
          <a:p>
            <a:pPr algn="ctr"/>
            <a:r>
              <a:rPr lang="cs-CZ" sz="1600" dirty="0"/>
              <a:t>(IP / IT / web3)</a:t>
            </a:r>
            <a:endParaRPr lang="en-GB" sz="1600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C6678FC-38FB-0B20-109A-64769AE9CFB4}"/>
              </a:ext>
            </a:extLst>
          </p:cNvPr>
          <p:cNvSpPr/>
          <p:nvPr/>
        </p:nvSpPr>
        <p:spPr>
          <a:xfrm>
            <a:off x="9493880" y="2738016"/>
            <a:ext cx="2238375" cy="1705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DATum</a:t>
            </a:r>
          </a:p>
          <a:p>
            <a:pPr algn="ctr"/>
            <a:r>
              <a:rPr lang="cs-CZ" sz="1600" dirty="0"/>
              <a:t>(data / osobní údaje)</a:t>
            </a:r>
            <a:endParaRPr lang="en-GB" sz="1600" dirty="0"/>
          </a:p>
        </p:txBody>
      </p:sp>
      <p:sp>
        <p:nvSpPr>
          <p:cNvPr id="11" name="Zástupný symbol pro číslo snímku 7">
            <a:extLst>
              <a:ext uri="{FF2B5EF4-FFF2-40B4-BE49-F238E27FC236}">
                <a16:creationId xmlns:a16="http://schemas.microsoft.com/office/drawing/2014/main" id="{75DCB544-9A33-AEB2-2CF8-4604657A124B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6972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8D10092-A860-4EFB-963F-A14DA3648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325A0672-A00B-4963-A6A1-170BBE229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92" y="721206"/>
            <a:ext cx="7225075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accent1"/>
                </a:solidFill>
              </a:rPr>
              <a:t>OSNOVA</a:t>
            </a:r>
          </a:p>
        </p:txBody>
      </p: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E8923A14-6C7A-45FB-A5F1-2D2767025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227738C0-CF5C-4616-B33E-C988DE11B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784B4E1F-1F78-4844-B851-9410BA47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4" name="Rectangle 1043">
              <a:extLst>
                <a:ext uri="{FF2B5EF4-FFF2-40B4-BE49-F238E27FC236}">
                  <a16:creationId xmlns:a16="http://schemas.microsoft.com/office/drawing/2014/main" id="{4B4AE0E5-28A2-4386-BC9B-71ABF5238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FA9103-B761-BF78-1698-8A1F67E80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244" y="1896533"/>
            <a:ext cx="7225074" cy="39622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Umělá inteligence jako…</a:t>
            </a:r>
          </a:p>
          <a:p>
            <a:r>
              <a:rPr lang="cs-CZ" dirty="0"/>
              <a:t>technologický fenomén</a:t>
            </a:r>
          </a:p>
          <a:p>
            <a:r>
              <a:rPr lang="cs-CZ" dirty="0"/>
              <a:t>regulatorní fenomén</a:t>
            </a:r>
          </a:p>
          <a:p>
            <a:r>
              <a:rPr lang="cs-CZ" dirty="0"/>
              <a:t>výzva právu</a:t>
            </a:r>
          </a:p>
          <a:p>
            <a:r>
              <a:rPr lang="cs-CZ" dirty="0"/>
              <a:t>výzva autorskému dílu</a:t>
            </a:r>
          </a:p>
          <a:p>
            <a:r>
              <a:rPr lang="cs-CZ" dirty="0"/>
              <a:t>výzva autorství</a:t>
            </a:r>
          </a:p>
          <a:p>
            <a:r>
              <a:rPr lang="cs-CZ" dirty="0"/>
              <a:t>výzva budoucí regulaci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0531023-DBF8-0CB7-2B32-F168999B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755" y="6429718"/>
            <a:ext cx="54487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noProof="0" dirty="0"/>
              <a:t>2</a:t>
            </a:r>
          </a:p>
        </p:txBody>
      </p:sp>
      <p:pic>
        <p:nvPicPr>
          <p:cNvPr id="1026" name="Picture 2" descr="Umělá inteligence jako technologická výzva autorskému právu">
            <a:extLst>
              <a:ext uri="{FF2B5EF4-FFF2-40B4-BE49-F238E27FC236}">
                <a16:creationId xmlns:a16="http://schemas.microsoft.com/office/drawing/2014/main" id="{E88615B7-C686-247D-B754-8242253819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9"/>
          <a:stretch/>
        </p:blipFill>
        <p:spPr bwMode="auto">
          <a:xfrm>
            <a:off x="8042147" y="600075"/>
            <a:ext cx="3695828" cy="57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60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7">
            <a:extLst>
              <a:ext uri="{FF2B5EF4-FFF2-40B4-BE49-F238E27FC236}">
                <a16:creationId xmlns:a16="http://schemas.microsoft.com/office/drawing/2014/main" id="{02A7E93A-7440-645F-1575-3183C40CA99E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3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6A5462D-5CAE-B92C-AD7B-B80BD671A546}"/>
              </a:ext>
            </a:extLst>
          </p:cNvPr>
          <p:cNvSpPr txBox="1">
            <a:spLocks/>
          </p:cNvSpPr>
          <p:nvPr/>
        </p:nvSpPr>
        <p:spPr>
          <a:xfrm>
            <a:off x="543092" y="721206"/>
            <a:ext cx="11201233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>
                <a:solidFill>
                  <a:schemeClr val="accent1"/>
                </a:solidFill>
              </a:rPr>
              <a:t>TECHOLOGICKÝ fenomén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4AC56E3D-0F29-4599-E875-56868390F016}"/>
              </a:ext>
            </a:extLst>
          </p:cNvPr>
          <p:cNvSpPr txBox="1">
            <a:spLocks/>
          </p:cNvSpPr>
          <p:nvPr/>
        </p:nvSpPr>
        <p:spPr>
          <a:xfrm>
            <a:off x="600244" y="1896533"/>
            <a:ext cx="7225074" cy="39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rozvoj technologii a umění</a:t>
            </a:r>
          </a:p>
          <a:p>
            <a:r>
              <a:rPr lang="cs-CZ" dirty="0"/>
              <a:t>turbulentní vývoj</a:t>
            </a:r>
          </a:p>
          <a:p>
            <a:r>
              <a:rPr lang="cs-CZ" dirty="0" err="1"/>
              <a:t>umbrella</a:t>
            </a:r>
            <a:r>
              <a:rPr lang="cs-CZ" dirty="0"/>
              <a:t> term a nutná typologizace / definice</a:t>
            </a:r>
          </a:p>
          <a:p>
            <a:pPr lvl="1"/>
            <a:r>
              <a:rPr lang="cs-CZ" dirty="0"/>
              <a:t>vědní disciplína</a:t>
            </a:r>
          </a:p>
          <a:p>
            <a:pPr lvl="1"/>
            <a:r>
              <a:rPr lang="cs-CZ" dirty="0"/>
              <a:t>„inteligence“ coby vlastnost stroje (přemýšlivý stroj…)</a:t>
            </a:r>
          </a:p>
          <a:p>
            <a:pPr lvl="1"/>
            <a:r>
              <a:rPr lang="cs-CZ" b="1" dirty="0"/>
              <a:t>software (?)</a:t>
            </a:r>
            <a:r>
              <a:rPr lang="cs-CZ" dirty="0"/>
              <a:t> – samostatný software x interaktivní platforma</a:t>
            </a:r>
          </a:p>
          <a:p>
            <a:r>
              <a:rPr lang="cs-CZ" dirty="0"/>
              <a:t>nutný metodologicky přesný postup</a:t>
            </a:r>
          </a:p>
          <a:p>
            <a:pPr lvl="1"/>
            <a:r>
              <a:rPr lang="cs-CZ" dirty="0"/>
              <a:t>návaly technologické adaptace</a:t>
            </a:r>
          </a:p>
          <a:p>
            <a:pPr lvl="1"/>
            <a:r>
              <a:rPr lang="cs-CZ" dirty="0" err="1"/>
              <a:t>nepochopenost</a:t>
            </a:r>
            <a:r>
              <a:rPr lang="cs-CZ" dirty="0"/>
              <a:t> základních principů</a:t>
            </a:r>
          </a:p>
        </p:txBody>
      </p:sp>
    </p:spTree>
    <p:extLst>
      <p:ext uri="{BB962C8B-B14F-4D97-AF65-F5344CB8AC3E}">
        <p14:creationId xmlns:p14="http://schemas.microsoft.com/office/powerpoint/2010/main" val="42437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7">
            <a:extLst>
              <a:ext uri="{FF2B5EF4-FFF2-40B4-BE49-F238E27FC236}">
                <a16:creationId xmlns:a16="http://schemas.microsoft.com/office/drawing/2014/main" id="{02A7E93A-7440-645F-1575-3183C40CA99E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4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AD5862-4FE1-A759-BD32-CBC9D7A5D3BB}"/>
              </a:ext>
            </a:extLst>
          </p:cNvPr>
          <p:cNvSpPr txBox="1">
            <a:spLocks/>
          </p:cNvSpPr>
          <p:nvPr/>
        </p:nvSpPr>
        <p:spPr>
          <a:xfrm>
            <a:off x="543092" y="721206"/>
            <a:ext cx="11015663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>
                <a:solidFill>
                  <a:schemeClr val="accent1"/>
                </a:solidFill>
              </a:rPr>
              <a:t>REGULATORNÍ FENOMÉN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779BF-55CB-EF12-D060-85497BFA2807}"/>
              </a:ext>
            </a:extLst>
          </p:cNvPr>
          <p:cNvSpPr txBox="1">
            <a:spLocks/>
          </p:cNvSpPr>
          <p:nvPr/>
        </p:nvSpPr>
        <p:spPr>
          <a:xfrm>
            <a:off x="600244" y="1896533"/>
            <a:ext cx="7225074" cy="39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výzva pro ochranu lidských výtvorů a postavení člověka (?)</a:t>
            </a:r>
          </a:p>
          <a:p>
            <a:pPr lvl="1"/>
            <a:r>
              <a:rPr lang="cs-CZ" dirty="0"/>
              <a:t>lidskoprávní postuláty (antropocentrismus)</a:t>
            </a:r>
          </a:p>
          <a:p>
            <a:pPr lvl="1"/>
            <a:r>
              <a:rPr lang="cs-CZ" dirty="0"/>
              <a:t>autonomie umělé inteligence</a:t>
            </a:r>
          </a:p>
          <a:p>
            <a:r>
              <a:rPr lang="cs-CZ" dirty="0"/>
              <a:t>vhodný model regulace a kýžený ideál</a:t>
            </a:r>
          </a:p>
          <a:p>
            <a:pPr lvl="1"/>
            <a:r>
              <a:rPr lang="cs-CZ" dirty="0"/>
              <a:t>metaforičnost právního řádu</a:t>
            </a:r>
          </a:p>
          <a:p>
            <a:pPr lvl="1"/>
            <a:r>
              <a:rPr lang="cs-CZ" dirty="0"/>
              <a:t>odpovědnostní režimy</a:t>
            </a:r>
          </a:p>
          <a:p>
            <a:r>
              <a:rPr lang="cs-CZ" dirty="0"/>
              <a:t>tlak na legislativu (pravidla) a judikaturu (rozhodčí)</a:t>
            </a:r>
          </a:p>
          <a:p>
            <a:r>
              <a:rPr lang="cs-CZ" i="1" dirty="0"/>
              <a:t>ex post </a:t>
            </a:r>
            <a:r>
              <a:rPr lang="cs-CZ" dirty="0"/>
              <a:t>role práva</a:t>
            </a:r>
          </a:p>
        </p:txBody>
      </p:sp>
    </p:spTree>
    <p:extLst>
      <p:ext uri="{BB962C8B-B14F-4D97-AF65-F5344CB8AC3E}">
        <p14:creationId xmlns:p14="http://schemas.microsoft.com/office/powerpoint/2010/main" val="362536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7">
            <a:extLst>
              <a:ext uri="{FF2B5EF4-FFF2-40B4-BE49-F238E27FC236}">
                <a16:creationId xmlns:a16="http://schemas.microsoft.com/office/drawing/2014/main" id="{02A7E93A-7440-645F-1575-3183C40CA99E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5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AD5862-4FE1-A759-BD32-CBC9D7A5D3BB}"/>
              </a:ext>
            </a:extLst>
          </p:cNvPr>
          <p:cNvSpPr txBox="1">
            <a:spLocks/>
          </p:cNvSpPr>
          <p:nvPr/>
        </p:nvSpPr>
        <p:spPr>
          <a:xfrm>
            <a:off x="543092" y="721206"/>
            <a:ext cx="11015663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>
                <a:solidFill>
                  <a:schemeClr val="accent1"/>
                </a:solidFill>
              </a:rPr>
              <a:t>výzva právu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779BF-55CB-EF12-D060-85497BFA2807}"/>
              </a:ext>
            </a:extLst>
          </p:cNvPr>
          <p:cNvSpPr txBox="1">
            <a:spLocks/>
          </p:cNvSpPr>
          <p:nvPr/>
        </p:nvSpPr>
        <p:spPr>
          <a:xfrm>
            <a:off x="600244" y="1896533"/>
            <a:ext cx="7225074" cy="39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právní kategorie a prvky právního vztahu</a:t>
            </a:r>
          </a:p>
          <a:p>
            <a:r>
              <a:rPr lang="cs-CZ" dirty="0"/>
              <a:t>objekt právního vztahu</a:t>
            </a:r>
          </a:p>
          <a:p>
            <a:pPr lvl="1"/>
            <a:r>
              <a:rPr lang="cs-CZ" dirty="0"/>
              <a:t>autonomie</a:t>
            </a:r>
          </a:p>
          <a:p>
            <a:pPr lvl="1"/>
            <a:r>
              <a:rPr lang="cs-CZ" dirty="0"/>
              <a:t>tvůrčí schopnosti</a:t>
            </a:r>
          </a:p>
          <a:p>
            <a:r>
              <a:rPr lang="cs-CZ" dirty="0"/>
              <a:t>subjekt právního vztahu</a:t>
            </a:r>
          </a:p>
          <a:p>
            <a:pPr lvl="1"/>
            <a:r>
              <a:rPr lang="cs-CZ" dirty="0"/>
              <a:t>(ne)osobnostní vymezení a datové trusty…</a:t>
            </a:r>
          </a:p>
          <a:p>
            <a:pPr lvl="1"/>
            <a:r>
              <a:rPr lang="cs-CZ" dirty="0"/>
              <a:t>právní osobnost x svéprávnost</a:t>
            </a:r>
          </a:p>
          <a:p>
            <a:pPr lvl="1"/>
            <a:r>
              <a:rPr lang="cs-CZ" dirty="0"/>
              <a:t>otrocké paralely a doktrína přičitatelnosti (§ 17 odst. 2 OZ)</a:t>
            </a:r>
          </a:p>
          <a:p>
            <a:pPr lvl="1"/>
            <a:r>
              <a:rPr lang="cs-CZ" dirty="0"/>
              <a:t>teorie podstatných náležitostí (status quo x společenské potřeby)</a:t>
            </a:r>
          </a:p>
          <a:p>
            <a:r>
              <a:rPr lang="cs-CZ" dirty="0"/>
              <a:t>role soft </a:t>
            </a:r>
            <a:r>
              <a:rPr lang="cs-CZ" dirty="0" err="1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9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7">
            <a:extLst>
              <a:ext uri="{FF2B5EF4-FFF2-40B4-BE49-F238E27FC236}">
                <a16:creationId xmlns:a16="http://schemas.microsoft.com/office/drawing/2014/main" id="{02A7E93A-7440-645F-1575-3183C40CA99E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6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AD5862-4FE1-A759-BD32-CBC9D7A5D3BB}"/>
              </a:ext>
            </a:extLst>
          </p:cNvPr>
          <p:cNvSpPr txBox="1">
            <a:spLocks/>
          </p:cNvSpPr>
          <p:nvPr/>
        </p:nvSpPr>
        <p:spPr>
          <a:xfrm>
            <a:off x="543092" y="721206"/>
            <a:ext cx="11015663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>
                <a:solidFill>
                  <a:schemeClr val="accent1"/>
                </a:solidFill>
              </a:rPr>
              <a:t>výzva autorskému dílu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779BF-55CB-EF12-D060-85497BFA2807}"/>
              </a:ext>
            </a:extLst>
          </p:cNvPr>
          <p:cNvSpPr txBox="1">
            <a:spLocks/>
          </p:cNvSpPr>
          <p:nvPr/>
        </p:nvSpPr>
        <p:spPr>
          <a:xfrm>
            <a:off x="600244" y="1896533"/>
            <a:ext cx="8867606" cy="39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přísný doktrinální výklad</a:t>
            </a:r>
          </a:p>
          <a:p>
            <a:r>
              <a:rPr lang="cs-CZ" dirty="0"/>
              <a:t>kolaps důsledné hierarchizace + „kreativní žárlivost“ a syndrom „nadčlověka“</a:t>
            </a:r>
          </a:p>
          <a:p>
            <a:r>
              <a:rPr lang="cs-CZ" dirty="0"/>
              <a:t>pojmové znaky autorského díla</a:t>
            </a:r>
          </a:p>
          <a:p>
            <a:r>
              <a:rPr lang="cs-CZ" dirty="0"/>
              <a:t>tvůrčí činnost umělé inteligence (odlišení od tvůrčí činnosti člověka)</a:t>
            </a:r>
          </a:p>
          <a:p>
            <a:pPr lvl="1"/>
            <a:r>
              <a:rPr lang="cs-CZ" dirty="0"/>
              <a:t>vytěžování, </a:t>
            </a:r>
            <a:r>
              <a:rPr lang="cs-CZ" dirty="0" err="1"/>
              <a:t>datasety</a:t>
            </a:r>
            <a:r>
              <a:rPr lang="cs-CZ" dirty="0"/>
              <a:t> a tvůrčí rámec</a:t>
            </a:r>
          </a:p>
          <a:p>
            <a:pPr lvl="1"/>
            <a:r>
              <a:rPr lang="cs-CZ" dirty="0"/>
              <a:t>počítačová tvůrčí činnost x teorémy</a:t>
            </a:r>
          </a:p>
          <a:p>
            <a:pPr lvl="1"/>
            <a:r>
              <a:rPr lang="cs-CZ" dirty="0"/>
              <a:t>příkazy autora a „hrací pole“</a:t>
            </a:r>
          </a:p>
          <a:p>
            <a:pPr lvl="1"/>
            <a:r>
              <a:rPr lang="cs-CZ" dirty="0"/>
              <a:t>typizovaný tvůrčí proces: vytvoření AI → nastavení tvůrčího rámce → konkretizace daty</a:t>
            </a:r>
          </a:p>
          <a:p>
            <a:r>
              <a:rPr lang="cs-CZ" dirty="0"/>
              <a:t>nezávislé hodnocení</a:t>
            </a:r>
          </a:p>
          <a:p>
            <a:r>
              <a:rPr lang="cs-CZ" dirty="0"/>
              <a:t>klam „tvůrčí“ činnosti umělé inteligence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12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7">
            <a:extLst>
              <a:ext uri="{FF2B5EF4-FFF2-40B4-BE49-F238E27FC236}">
                <a16:creationId xmlns:a16="http://schemas.microsoft.com/office/drawing/2014/main" id="{02A7E93A-7440-645F-1575-3183C40CA99E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7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AD5862-4FE1-A759-BD32-CBC9D7A5D3BB}"/>
              </a:ext>
            </a:extLst>
          </p:cNvPr>
          <p:cNvSpPr txBox="1">
            <a:spLocks/>
          </p:cNvSpPr>
          <p:nvPr/>
        </p:nvSpPr>
        <p:spPr>
          <a:xfrm>
            <a:off x="543092" y="721206"/>
            <a:ext cx="11015663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>
                <a:solidFill>
                  <a:schemeClr val="accent1"/>
                </a:solidFill>
              </a:rPr>
              <a:t>výzva autorství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779BF-55CB-EF12-D060-85497BFA2807}"/>
              </a:ext>
            </a:extLst>
          </p:cNvPr>
          <p:cNvSpPr txBox="1">
            <a:spLocks/>
          </p:cNvSpPr>
          <p:nvPr/>
        </p:nvSpPr>
        <p:spPr>
          <a:xfrm>
            <a:off x="600244" y="1896533"/>
            <a:ext cx="7225074" cy="39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leitmotiv Bernské úmluvy</a:t>
            </a:r>
          </a:p>
          <a:p>
            <a:r>
              <a:rPr lang="cs-CZ" dirty="0"/>
              <a:t>objektivní pravdivost autorství a osobnostní základ</a:t>
            </a:r>
          </a:p>
          <a:p>
            <a:r>
              <a:rPr lang="cs-CZ" dirty="0"/>
              <a:t>proměna vnímání lidskoprávního náhledu (?)</a:t>
            </a:r>
          </a:p>
          <a:p>
            <a:r>
              <a:rPr lang="cs-CZ" dirty="0"/>
              <a:t>subjektová pluralita (vč. zásahu)</a:t>
            </a:r>
          </a:p>
          <a:p>
            <a:pPr lvl="1"/>
            <a:r>
              <a:rPr lang="cs-CZ" dirty="0"/>
              <a:t>(umělá inteligence)</a:t>
            </a:r>
          </a:p>
          <a:p>
            <a:pPr lvl="1"/>
            <a:r>
              <a:rPr lang="cs-CZ" dirty="0"/>
              <a:t>autoři umělé inteligence</a:t>
            </a:r>
          </a:p>
          <a:p>
            <a:pPr lvl="1"/>
            <a:r>
              <a:rPr lang="cs-CZ" dirty="0"/>
              <a:t>autoři a původci </a:t>
            </a:r>
            <a:r>
              <a:rPr lang="cs-CZ" dirty="0" err="1"/>
              <a:t>datasetů</a:t>
            </a:r>
            <a:endParaRPr lang="cs-CZ" dirty="0"/>
          </a:p>
          <a:p>
            <a:pPr lvl="1"/>
            <a:r>
              <a:rPr lang="cs-CZ" dirty="0"/>
              <a:t>uživatelé umělé inteligence</a:t>
            </a:r>
          </a:p>
          <a:p>
            <a:r>
              <a:rPr lang="cs-CZ" dirty="0"/>
              <a:t>kombinatorika vlivu</a:t>
            </a:r>
          </a:p>
          <a:p>
            <a:r>
              <a:rPr lang="cs-CZ" i="1" dirty="0" err="1"/>
              <a:t>conception</a:t>
            </a:r>
            <a:r>
              <a:rPr lang="cs-CZ" i="1" dirty="0"/>
              <a:t> / </a:t>
            </a:r>
            <a:r>
              <a:rPr lang="cs-CZ" i="1" dirty="0" err="1"/>
              <a:t>execution</a:t>
            </a:r>
            <a:r>
              <a:rPr lang="cs-CZ" i="1" dirty="0"/>
              <a:t> </a:t>
            </a:r>
            <a:r>
              <a:rPr lang="cs-CZ" i="1" dirty="0" err="1"/>
              <a:t>dichotomy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389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7">
            <a:extLst>
              <a:ext uri="{FF2B5EF4-FFF2-40B4-BE49-F238E27FC236}">
                <a16:creationId xmlns:a16="http://schemas.microsoft.com/office/drawing/2014/main" id="{02A7E93A-7440-645F-1575-3183C40CA99E}"/>
              </a:ext>
            </a:extLst>
          </p:cNvPr>
          <p:cNvSpPr txBox="1">
            <a:spLocks/>
          </p:cNvSpPr>
          <p:nvPr/>
        </p:nvSpPr>
        <p:spPr>
          <a:xfrm>
            <a:off x="11558755" y="6429718"/>
            <a:ext cx="54487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cs-cz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8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AD5862-4FE1-A759-BD32-CBC9D7A5D3BB}"/>
              </a:ext>
            </a:extLst>
          </p:cNvPr>
          <p:cNvSpPr txBox="1">
            <a:spLocks/>
          </p:cNvSpPr>
          <p:nvPr/>
        </p:nvSpPr>
        <p:spPr>
          <a:xfrm>
            <a:off x="543092" y="721206"/>
            <a:ext cx="11015663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>
                <a:solidFill>
                  <a:schemeClr val="accent1"/>
                </a:solidFill>
              </a:rPr>
              <a:t>výzva budoucí regulaci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779BF-55CB-EF12-D060-85497BFA2807}"/>
              </a:ext>
            </a:extLst>
          </p:cNvPr>
          <p:cNvSpPr txBox="1">
            <a:spLocks/>
          </p:cNvSpPr>
          <p:nvPr/>
        </p:nvSpPr>
        <p:spPr>
          <a:xfrm>
            <a:off x="600244" y="1896532"/>
            <a:ext cx="10621938" cy="46705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Usnesení Evropského parlamentu ze dne 16. února 2017 obsahující doporučení Komisi o občanskoprávních pravidlech pro robotiku [2015/2013(INL)]</a:t>
            </a:r>
          </a:p>
          <a:p>
            <a:r>
              <a:rPr lang="cs-CZ" dirty="0"/>
              <a:t>Návrh nařízení Evropského parlamentu a Rady, kterým se stanoví harmonizovaná pravidla pro umělou inteligenci (akt o umělé inteligenci) a mění určité legislativní akty unie [COM/2021/206 </a:t>
            </a:r>
            <a:r>
              <a:rPr lang="cs-CZ" dirty="0" err="1"/>
              <a:t>final</a:t>
            </a:r>
            <a:r>
              <a:rPr lang="cs-CZ" dirty="0"/>
              <a:t>]</a:t>
            </a:r>
          </a:p>
          <a:p>
            <a:r>
              <a:rPr lang="cs-CZ" dirty="0"/>
              <a:t>sjednocení samotného fundamentu umělé inteligence</a:t>
            </a:r>
          </a:p>
          <a:p>
            <a:r>
              <a:rPr lang="cs-CZ" dirty="0"/>
              <a:t>antropocentrismus x autonomie</a:t>
            </a:r>
          </a:p>
          <a:p>
            <a:r>
              <a:rPr lang="cs-CZ" dirty="0"/>
              <a:t>rozhodný okamžik</a:t>
            </a:r>
          </a:p>
          <a:p>
            <a:r>
              <a:rPr lang="cs-CZ" dirty="0"/>
              <a:t>resystematizace autorského práva</a:t>
            </a:r>
          </a:p>
          <a:p>
            <a:pPr lvl="1"/>
            <a:r>
              <a:rPr lang="cs-CZ" dirty="0"/>
              <a:t>reinterpretace stávajících autorskoprávních norem, (doktrína x judikatura)</a:t>
            </a:r>
          </a:p>
          <a:p>
            <a:pPr lvl="1"/>
            <a:r>
              <a:rPr lang="cs-CZ" dirty="0"/>
              <a:t>novelizace stávající podoby autorského zákona (resystematizaci na úrovni zákonodárce)</a:t>
            </a:r>
          </a:p>
          <a:p>
            <a:pPr lvl="1"/>
            <a:r>
              <a:rPr lang="cs-CZ" dirty="0"/>
              <a:t>rekodifikaci autorského práva (transformace x nová kategorie děl x nové „výjimky“)</a:t>
            </a:r>
          </a:p>
          <a:p>
            <a:r>
              <a:rPr lang="cs-CZ" dirty="0"/>
              <a:t>vývoj odpovědnostních režimů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79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(design Dividenda)</Template>
  <TotalTime>1650</TotalTime>
  <Words>597</Words>
  <Application>Microsoft Office PowerPoint</Application>
  <PresentationFormat>Širokoúhlá obrazovka</PresentationFormat>
  <Paragraphs>116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Gill Sans MT</vt:lpstr>
      <vt:lpstr>Wingdings 2</vt:lpstr>
      <vt:lpstr>Dividenda</vt:lpstr>
      <vt:lpstr>umělá inteligence</vt:lpstr>
      <vt:lpstr>JAN ZIBNER</vt:lpstr>
      <vt:lpstr>OSNOVA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závěry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</dc:title>
  <dc:creator>Jan Zibner</dc:creator>
  <cp:lastModifiedBy>Jan Zibner</cp:lastModifiedBy>
  <cp:revision>3</cp:revision>
  <dcterms:created xsi:type="dcterms:W3CDTF">2022-09-20T12:28:55Z</dcterms:created>
  <dcterms:modified xsi:type="dcterms:W3CDTF">2022-09-21T16:17:10Z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